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63" r:id="rId2"/>
    <p:sldId id="265" r:id="rId3"/>
    <p:sldId id="266" r:id="rId4"/>
    <p:sldId id="267" r:id="rId5"/>
    <p:sldId id="276" r:id="rId6"/>
    <p:sldId id="275" r:id="rId7"/>
    <p:sldId id="257" r:id="rId8"/>
    <p:sldId id="258" r:id="rId9"/>
    <p:sldId id="269" r:id="rId10"/>
    <p:sldId id="268" r:id="rId11"/>
    <p:sldId id="270" r:id="rId12"/>
    <p:sldId id="272" r:id="rId13"/>
    <p:sldId id="277" r:id="rId14"/>
    <p:sldId id="273" r:id="rId15"/>
    <p:sldId id="283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32" r:id="rId40"/>
    <p:sldId id="333" r:id="rId41"/>
    <p:sldId id="334" r:id="rId42"/>
    <p:sldId id="337" r:id="rId43"/>
    <p:sldId id="278" r:id="rId44"/>
    <p:sldId id="284" r:id="rId45"/>
    <p:sldId id="292" r:id="rId46"/>
    <p:sldId id="293" r:id="rId47"/>
    <p:sldId id="294" r:id="rId48"/>
    <p:sldId id="295" r:id="rId49"/>
    <p:sldId id="296" r:id="rId50"/>
    <p:sldId id="291" r:id="rId51"/>
    <p:sldId id="289" r:id="rId52"/>
    <p:sldId id="279" r:id="rId53"/>
    <p:sldId id="315" r:id="rId54"/>
    <p:sldId id="313" r:id="rId55"/>
    <p:sldId id="316" r:id="rId56"/>
    <p:sldId id="317" r:id="rId57"/>
    <p:sldId id="318" r:id="rId58"/>
    <p:sldId id="280" r:id="rId59"/>
    <p:sldId id="281" r:id="rId60"/>
    <p:sldId id="282" r:id="rId61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63"/>
    </p:embeddedFont>
    <p:embeddedFont>
      <p:font typeface="210 맨발의청춘 L" panose="02020603020101020101" pitchFamily="18" charset="-127"/>
      <p:regular r:id="rId64"/>
    </p:embeddedFont>
    <p:embeddedFont>
      <p:font typeface="210 맨발의청춘 R" panose="02020603020101020101" pitchFamily="18" charset="-127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958"/>
    <a:srgbClr val="5BA5A3"/>
    <a:srgbClr val="F2F2F2"/>
    <a:srgbClr val="C7DFDE"/>
    <a:srgbClr val="447C7B"/>
    <a:srgbClr val="7EB8B7"/>
    <a:srgbClr val="A1CBCA"/>
    <a:srgbClr val="5DA4A3"/>
    <a:srgbClr val="CCDEEE"/>
    <a:srgbClr val="1A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20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00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l="-68000" r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AA17-9270-47ED-8C7B-C96FBCED2DF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/>
              <a:t>ㅅ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AF95B-D7ED-4B9A-B32A-4B64AB422E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0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4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2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8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0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4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6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6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3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3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28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65CEB-A97B-47B4-869A-9F4877D3CB7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636E0-7538-4CBE-9657-92D24D2B1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3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40.png"/><Relationship Id="rId10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9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70502B-26AB-4E3D-A1F0-A8876D43CCA8}"/>
              </a:ext>
            </a:extLst>
          </p:cNvPr>
          <p:cNvSpPr/>
          <p:nvPr/>
        </p:nvSpPr>
        <p:spPr>
          <a:xfrm>
            <a:off x="4239491" y="0"/>
            <a:ext cx="7952508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7EE53FC-CD54-4022-85DB-93993458E586}"/>
              </a:ext>
            </a:extLst>
          </p:cNvPr>
          <p:cNvSpPr/>
          <p:nvPr/>
        </p:nvSpPr>
        <p:spPr>
          <a:xfrm rot="6874908">
            <a:off x="-2177935" y="-686913"/>
            <a:ext cx="9462476" cy="7052171"/>
          </a:xfrm>
          <a:custGeom>
            <a:avLst/>
            <a:gdLst>
              <a:gd name="connsiteX0" fmla="*/ 3226028 w 9462476"/>
              <a:gd name="connsiteY0" fmla="*/ 7052171 h 7052171"/>
              <a:gd name="connsiteX1" fmla="*/ 151753 w 9462476"/>
              <a:gd name="connsiteY1" fmla="*/ 331732 h 7052171"/>
              <a:gd name="connsiteX2" fmla="*/ 7693252 w 9462476"/>
              <a:gd name="connsiteY2" fmla="*/ 331731 h 7052171"/>
              <a:gd name="connsiteX3" fmla="*/ 9462476 w 9462476"/>
              <a:gd name="connsiteY3" fmla="*/ 4199298 h 7052171"/>
              <a:gd name="connsiteX4" fmla="*/ 0 w 9462476"/>
              <a:gd name="connsiteY4" fmla="*/ 0 h 7052171"/>
              <a:gd name="connsiteX5" fmla="*/ 7541499 w 9462476"/>
              <a:gd name="connsiteY5" fmla="*/ 0 h 7052171"/>
              <a:gd name="connsiteX6" fmla="*/ 7613636 w 9462476"/>
              <a:gd name="connsiteY6" fmla="*/ 157692 h 7052171"/>
              <a:gd name="connsiteX7" fmla="*/ 72137 w 9462476"/>
              <a:gd name="connsiteY7" fmla="*/ 157692 h 70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2476" h="7052171">
                <a:moveTo>
                  <a:pt x="3226028" y="7052171"/>
                </a:moveTo>
                <a:lnTo>
                  <a:pt x="151753" y="331732"/>
                </a:lnTo>
                <a:lnTo>
                  <a:pt x="7693252" y="331731"/>
                </a:lnTo>
                <a:lnTo>
                  <a:pt x="9462476" y="4199298"/>
                </a:lnTo>
                <a:close/>
                <a:moveTo>
                  <a:pt x="0" y="0"/>
                </a:moveTo>
                <a:lnTo>
                  <a:pt x="7541499" y="0"/>
                </a:lnTo>
                <a:lnTo>
                  <a:pt x="7613636" y="157692"/>
                </a:lnTo>
                <a:lnTo>
                  <a:pt x="72137" y="157692"/>
                </a:lnTo>
                <a:close/>
              </a:path>
            </a:pathLst>
          </a:custGeom>
          <a:solidFill>
            <a:srgbClr val="C7DFDE"/>
          </a:solidFill>
          <a:ln>
            <a:noFill/>
          </a:ln>
          <a:effectLst>
            <a:outerShdw blurRad="152400" dist="38100" sx="101000" sy="101000" algn="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1F5A3-2C1D-41C4-886A-828A18D55DB7}"/>
              </a:ext>
            </a:extLst>
          </p:cNvPr>
          <p:cNvSpPr txBox="1"/>
          <p:nvPr/>
        </p:nvSpPr>
        <p:spPr>
          <a:xfrm>
            <a:off x="118210" y="2109187"/>
            <a:ext cx="53337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907075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Trash Cleaner</a:t>
            </a:r>
            <a:endParaRPr lang="ko-KR" altLang="en-US" sz="4000" dirty="0">
              <a:solidFill>
                <a:srgbClr val="907075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714E2-5412-4A34-AFF4-EFB9890B237D}"/>
              </a:ext>
            </a:extLst>
          </p:cNvPr>
          <p:cNvSpPr txBox="1"/>
          <p:nvPr/>
        </p:nvSpPr>
        <p:spPr>
          <a:xfrm>
            <a:off x="9158082" y="5250467"/>
            <a:ext cx="2831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20132468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권오성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20132695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임필령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20132605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안상준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20142560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이정훈</a:t>
            </a:r>
          </a:p>
        </p:txBody>
      </p:sp>
    </p:spTree>
    <p:extLst>
      <p:ext uri="{BB962C8B-B14F-4D97-AF65-F5344CB8AC3E}">
        <p14:creationId xmlns:p14="http://schemas.microsoft.com/office/powerpoint/2010/main" val="36361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DF4C-738A-4D2A-B5D8-C9FD2F58C126}"/>
              </a:ext>
            </a:extLst>
          </p:cNvPr>
          <p:cNvSpPr txBox="1"/>
          <p:nvPr/>
        </p:nvSpPr>
        <p:spPr>
          <a:xfrm>
            <a:off x="1141490" y="2851233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특성 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43A441-4F1B-4AB8-AC27-DA5DEB83933A}"/>
              </a:ext>
            </a:extLst>
          </p:cNvPr>
          <p:cNvCxnSpPr/>
          <p:nvPr/>
        </p:nvCxnSpPr>
        <p:spPr>
          <a:xfrm>
            <a:off x="3648891" y="1123406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2F9942-B255-44B5-B3AD-E257ED922174}"/>
              </a:ext>
            </a:extLst>
          </p:cNvPr>
          <p:cNvSpPr txBox="1"/>
          <p:nvPr/>
        </p:nvSpPr>
        <p:spPr>
          <a:xfrm>
            <a:off x="3793250" y="1123406"/>
            <a:ext cx="778914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기간</a:t>
            </a:r>
            <a:r>
              <a:rPr lang="en-US" altLang="ko-KR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2014~2016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자료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</a:t>
            </a:r>
            <a:r>
              <a:rPr lang="en-US" altLang="ko-KR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출생률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사망률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변수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err="1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내에서 영업하는 여행 업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관광호텔업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내에서 영업하는 관광호텔업 수 및 객실 수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변수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독거 노인 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 이상의 홀로 사는 노인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국민 기초생활 보장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수급권자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남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녀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저소득 노인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남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녀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남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녀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노인으로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9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변수로 구성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업체 청소 인원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별 업체 인원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차량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손수레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래픽 2" descr="그룹">
            <a:extLst>
              <a:ext uri="{FF2B5EF4-FFF2-40B4-BE49-F238E27FC236}">
                <a16:creationId xmlns:a16="http://schemas.microsoft.com/office/drawing/2014/main" id="{F0CBC2C1-6AAF-4892-B813-DDC8475D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083" y="1401254"/>
            <a:ext cx="1449979" cy="14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DF4C-738A-4D2A-B5D8-C9FD2F58C126}"/>
              </a:ext>
            </a:extLst>
          </p:cNvPr>
          <p:cNvSpPr txBox="1"/>
          <p:nvPr/>
        </p:nvSpPr>
        <p:spPr>
          <a:xfrm>
            <a:off x="1141490" y="2851233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특성 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43A441-4F1B-4AB8-AC27-DA5DEB83933A}"/>
              </a:ext>
            </a:extLst>
          </p:cNvPr>
          <p:cNvCxnSpPr/>
          <p:nvPr/>
        </p:nvCxnSpPr>
        <p:spPr>
          <a:xfrm>
            <a:off x="3648891" y="1123406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2F9942-B255-44B5-B3AD-E257ED922174}"/>
              </a:ext>
            </a:extLst>
          </p:cNvPr>
          <p:cNvSpPr txBox="1"/>
          <p:nvPr/>
        </p:nvSpPr>
        <p:spPr>
          <a:xfrm>
            <a:off x="3793250" y="1123406"/>
            <a:ext cx="778914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BMI   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정상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체질량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지수로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BMI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측정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4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변수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</a:t>
            </a:r>
            <a:r>
              <a:rPr lang="en-US" altLang="ko-KR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출생률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사망률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변수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문화 및 상업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슈퍼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휴게음식점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일반음식점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영화관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제과점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단란주점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위탁급식영업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9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개변수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보건업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부동산업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숙박 및 음식점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예술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스포츠업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운수업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전기 및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수도업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과학기술업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제조업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출판 및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영상업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환경복원업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협회 단체 및 개인서비스업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19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변수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종사자</a:t>
            </a:r>
            <a:r>
              <a:rPr lang="ko-KR" altLang="en-US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국방 및 사회보장업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광업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교육 서비스업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금융 및 보험업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농업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도매 및 소매업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사회복지업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부동산 및 임대업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사업지원 및 관리 서비스업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숙박 및 음식점업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예술 및 스포츠업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운수업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전기 및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수도업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과학기술업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제조업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출판 및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영상업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환경복원업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협회 단체 및 개인서비스업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19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변수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래픽 2" descr="그룹">
            <a:extLst>
              <a:ext uri="{FF2B5EF4-FFF2-40B4-BE49-F238E27FC236}">
                <a16:creationId xmlns:a16="http://schemas.microsoft.com/office/drawing/2014/main" id="{F0CBC2C1-6AAF-4892-B813-DDC8475D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083" y="1401254"/>
            <a:ext cx="1449979" cy="14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9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277CE-3E68-444C-BC85-6096232F205C}"/>
              </a:ext>
            </a:extLst>
          </p:cNvPr>
          <p:cNvSpPr txBox="1"/>
          <p:nvPr/>
        </p:nvSpPr>
        <p:spPr>
          <a:xfrm>
            <a:off x="568170" y="1183987"/>
            <a:ext cx="9126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 발생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 </a:t>
            </a:r>
          </a:p>
          <a:p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변수의 개수가 너무 많아 해석하기에 난해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시각화를 하기에 문제가 있다고 생각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때문에 변수 선택이 불가피함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7" name="그림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AFC96631-73F3-47B0-A81F-25F39581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2512675"/>
            <a:ext cx="8882743" cy="34438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0B376-F27F-4095-906E-D5185B3F1898}"/>
              </a:ext>
            </a:extLst>
          </p:cNvPr>
          <p:cNvSpPr txBox="1"/>
          <p:nvPr/>
        </p:nvSpPr>
        <p:spPr>
          <a:xfrm>
            <a:off x="5493246" y="6038751"/>
            <a:ext cx="376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biplot (PCA)</a:t>
            </a:r>
          </a:p>
        </p:txBody>
      </p:sp>
    </p:spTree>
    <p:extLst>
      <p:ext uri="{BB962C8B-B14F-4D97-AF65-F5344CB8AC3E}">
        <p14:creationId xmlns:p14="http://schemas.microsoft.com/office/powerpoint/2010/main" val="35747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166ED-1FCF-4124-AEC5-0D5E27D8DDDE}"/>
              </a:ext>
            </a:extLst>
          </p:cNvPr>
          <p:cNvSpPr txBox="1"/>
          <p:nvPr/>
        </p:nvSpPr>
        <p:spPr>
          <a:xfrm>
            <a:off x="487253" y="1362543"/>
            <a:ext cx="376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방법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상관관계를 통한 변수 선택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(25x23)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7EAA51-286D-41A2-8846-4702DFC3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6" y="1856253"/>
            <a:ext cx="4502759" cy="4275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BAEE4-74AE-48FE-9704-E68E8013BED8}"/>
              </a:ext>
            </a:extLst>
          </p:cNvPr>
          <p:cNvSpPr txBox="1"/>
          <p:nvPr/>
        </p:nvSpPr>
        <p:spPr>
          <a:xfrm>
            <a:off x="6096000" y="1387861"/>
            <a:ext cx="3768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방법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변수선택법을 통한 변수 선택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EEE6EA2-72D6-4467-A227-DA4809AD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906888"/>
            <a:ext cx="4502759" cy="42369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1F312AF-9451-4C1B-B669-6C32B22B2A15}"/>
              </a:ext>
            </a:extLst>
          </p:cNvPr>
          <p:cNvSpPr/>
          <p:nvPr/>
        </p:nvSpPr>
        <p:spPr>
          <a:xfrm>
            <a:off x="5886994" y="4241075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3BF9CC4-2CAD-4230-8F8D-738F1AA1DD62}"/>
              </a:ext>
            </a:extLst>
          </p:cNvPr>
          <p:cNvSpPr/>
          <p:nvPr/>
        </p:nvSpPr>
        <p:spPr>
          <a:xfrm>
            <a:off x="5886993" y="4376058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024104D-A8BC-4DF0-8C3E-9C6FC9753DD1}"/>
              </a:ext>
            </a:extLst>
          </p:cNvPr>
          <p:cNvSpPr/>
          <p:nvPr/>
        </p:nvSpPr>
        <p:spPr>
          <a:xfrm>
            <a:off x="5886992" y="4706983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DAF74AD-8398-47F6-9026-C67007148D50}"/>
              </a:ext>
            </a:extLst>
          </p:cNvPr>
          <p:cNvSpPr/>
          <p:nvPr/>
        </p:nvSpPr>
        <p:spPr>
          <a:xfrm>
            <a:off x="5886992" y="4807132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90453D5-1F83-414A-9449-CD39AF815F98}"/>
              </a:ext>
            </a:extLst>
          </p:cNvPr>
          <p:cNvSpPr/>
          <p:nvPr/>
        </p:nvSpPr>
        <p:spPr>
          <a:xfrm>
            <a:off x="5886992" y="4903825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3F78A6B-5151-4CD9-9572-32E4549DEF81}"/>
              </a:ext>
            </a:extLst>
          </p:cNvPr>
          <p:cNvSpPr/>
          <p:nvPr/>
        </p:nvSpPr>
        <p:spPr>
          <a:xfrm>
            <a:off x="5886992" y="5003974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316664A-350C-48B0-B806-5A10344A263C}"/>
              </a:ext>
            </a:extLst>
          </p:cNvPr>
          <p:cNvSpPr/>
          <p:nvPr/>
        </p:nvSpPr>
        <p:spPr>
          <a:xfrm>
            <a:off x="5886992" y="5311740"/>
            <a:ext cx="209005" cy="696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9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92F5AA-AF85-4566-8DB9-504FE23F8E7F}"/>
              </a:ext>
            </a:extLst>
          </p:cNvPr>
          <p:cNvSpPr/>
          <p:nvPr/>
        </p:nvSpPr>
        <p:spPr>
          <a:xfrm>
            <a:off x="2485747" y="3256954"/>
            <a:ext cx="2991775" cy="2272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A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2B91D-ED99-48AF-90FC-D1FCCAB3F522}"/>
              </a:ext>
            </a:extLst>
          </p:cNvPr>
          <p:cNvSpPr/>
          <p:nvPr/>
        </p:nvSpPr>
        <p:spPr>
          <a:xfrm>
            <a:off x="7059227" y="3256954"/>
            <a:ext cx="2253448" cy="22726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5BA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D74E1EAF-6768-44E2-840F-28DA03EBE5E2}"/>
              </a:ext>
            </a:extLst>
          </p:cNvPr>
          <p:cNvSpPr/>
          <p:nvPr/>
        </p:nvSpPr>
        <p:spPr>
          <a:xfrm>
            <a:off x="3471168" y="2777459"/>
            <a:ext cx="1970842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229B8094-4068-4327-90C8-7EDC24F463D9}"/>
              </a:ext>
            </a:extLst>
          </p:cNvPr>
          <p:cNvSpPr/>
          <p:nvPr/>
        </p:nvSpPr>
        <p:spPr>
          <a:xfrm flipH="1">
            <a:off x="2485747" y="2777459"/>
            <a:ext cx="1970842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63D51DEE-FE14-43D1-931D-F42A375A5D24}"/>
              </a:ext>
            </a:extLst>
          </p:cNvPr>
          <p:cNvSpPr/>
          <p:nvPr/>
        </p:nvSpPr>
        <p:spPr>
          <a:xfrm>
            <a:off x="7927759" y="2761041"/>
            <a:ext cx="1384916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2AB05F93-CCFB-4BF7-AAD4-F05D99078D89}"/>
              </a:ext>
            </a:extLst>
          </p:cNvPr>
          <p:cNvSpPr/>
          <p:nvPr/>
        </p:nvSpPr>
        <p:spPr>
          <a:xfrm flipH="1">
            <a:off x="7059227" y="2761042"/>
            <a:ext cx="1472214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ACABE1A-706F-4051-813D-66E0D7AFA69A}"/>
              </a:ext>
            </a:extLst>
          </p:cNvPr>
          <p:cNvSpPr/>
          <p:nvPr/>
        </p:nvSpPr>
        <p:spPr>
          <a:xfrm rot="16200000" flipH="1">
            <a:off x="1626349" y="4338804"/>
            <a:ext cx="1502778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201D4589-3A80-4C2D-9A1B-5FFA40617745}"/>
              </a:ext>
            </a:extLst>
          </p:cNvPr>
          <p:cNvSpPr/>
          <p:nvPr/>
        </p:nvSpPr>
        <p:spPr>
          <a:xfrm rot="16200000">
            <a:off x="1626348" y="3567597"/>
            <a:ext cx="1502778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A63C6-95BF-452E-8AAA-06FF90579EEC}"/>
              </a:ext>
            </a:extLst>
          </p:cNvPr>
          <p:cNvSpPr txBox="1"/>
          <p:nvPr/>
        </p:nvSpPr>
        <p:spPr>
          <a:xfrm>
            <a:off x="1692676" y="4224018"/>
            <a:ext cx="1038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6485B-A97D-445E-80D3-B66A3963A83D}"/>
              </a:ext>
            </a:extLst>
          </p:cNvPr>
          <p:cNvSpPr txBox="1"/>
          <p:nvPr/>
        </p:nvSpPr>
        <p:spPr>
          <a:xfrm>
            <a:off x="3681272" y="2617097"/>
            <a:ext cx="1038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78</a:t>
            </a:r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8B48DCFA-0A0B-4FDE-8186-47589557FDFD}"/>
              </a:ext>
            </a:extLst>
          </p:cNvPr>
          <p:cNvSpPr/>
          <p:nvPr/>
        </p:nvSpPr>
        <p:spPr>
          <a:xfrm rot="5400000" flipH="1">
            <a:off x="8648583" y="3587414"/>
            <a:ext cx="1502778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5FB6F44C-1721-4784-B6FF-938A6C2957DB}"/>
              </a:ext>
            </a:extLst>
          </p:cNvPr>
          <p:cNvSpPr/>
          <p:nvPr/>
        </p:nvSpPr>
        <p:spPr>
          <a:xfrm rot="16200000" flipH="1" flipV="1">
            <a:off x="8648583" y="4145339"/>
            <a:ext cx="1502778" cy="878889"/>
          </a:xfrm>
          <a:prstGeom prst="arc">
            <a:avLst/>
          </a:prstGeom>
          <a:ln w="28575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7C63A-827E-485E-9CC3-71E13506BD59}"/>
              </a:ext>
            </a:extLst>
          </p:cNvPr>
          <p:cNvSpPr txBox="1"/>
          <p:nvPr/>
        </p:nvSpPr>
        <p:spPr>
          <a:xfrm>
            <a:off x="7952913" y="2596397"/>
            <a:ext cx="1038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B53A74-F15D-4CCB-8619-1DE727770146}"/>
              </a:ext>
            </a:extLst>
          </p:cNvPr>
          <p:cNvSpPr txBox="1"/>
          <p:nvPr/>
        </p:nvSpPr>
        <p:spPr>
          <a:xfrm>
            <a:off x="9613037" y="4101211"/>
            <a:ext cx="1038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75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949FCE6-9492-4E51-B86A-F86E9E0C20F4}"/>
              </a:ext>
            </a:extLst>
          </p:cNvPr>
          <p:cNvSpPr/>
          <p:nvPr/>
        </p:nvSpPr>
        <p:spPr>
          <a:xfrm>
            <a:off x="5906608" y="4026859"/>
            <a:ext cx="776076" cy="4744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CAC17-946E-492A-B9CC-4050C501B12D}"/>
              </a:ext>
            </a:extLst>
          </p:cNvPr>
          <p:cNvSpPr txBox="1"/>
          <p:nvPr/>
        </p:nvSpPr>
        <p:spPr>
          <a:xfrm>
            <a:off x="706175" y="1302980"/>
            <a:ext cx="954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성격의 변수를 합한다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우리의 판단으로 해당 변수가 유의한지 아닌지는 판단할 수 없다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정보의 손실을 최대한 줄이기위해 선택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93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BDF4C-738A-4D2A-B5D8-C9FD2F58C126}"/>
              </a:ext>
            </a:extLst>
          </p:cNvPr>
          <p:cNvSpPr txBox="1"/>
          <p:nvPr/>
        </p:nvSpPr>
        <p:spPr>
          <a:xfrm>
            <a:off x="997804" y="2794012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 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43A441-4F1B-4AB8-AC27-DA5DEB83933A}"/>
              </a:ext>
            </a:extLst>
          </p:cNvPr>
          <p:cNvCxnSpPr/>
          <p:nvPr/>
        </p:nvCxnSpPr>
        <p:spPr>
          <a:xfrm>
            <a:off x="2621280" y="1123406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2F9942-B255-44B5-B3AD-E257ED922174}"/>
              </a:ext>
            </a:extLst>
          </p:cNvPr>
          <p:cNvSpPr txBox="1"/>
          <p:nvPr/>
        </p:nvSpPr>
        <p:spPr>
          <a:xfrm>
            <a:off x="2765639" y="1123406"/>
            <a:ext cx="190215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기간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면적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배출량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출생건수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관광호텔업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래픽 6" descr="목록">
            <a:extLst>
              <a:ext uri="{FF2B5EF4-FFF2-40B4-BE49-F238E27FC236}">
                <a16:creationId xmlns:a16="http://schemas.microsoft.com/office/drawing/2014/main" id="{9A7D7FC2-8C55-4CF9-9062-731E2EEC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570" y="1351312"/>
            <a:ext cx="1206086" cy="120608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BBBD95-984E-4F3C-BEFE-30D0A16AC8BD}"/>
              </a:ext>
            </a:extLst>
          </p:cNvPr>
          <p:cNvCxnSpPr/>
          <p:nvPr/>
        </p:nvCxnSpPr>
        <p:spPr>
          <a:xfrm>
            <a:off x="7807234" y="1161675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D5B49A-EC27-4DC2-B124-C9AE2AE7866D}"/>
              </a:ext>
            </a:extLst>
          </p:cNvPr>
          <p:cNvSpPr txBox="1"/>
          <p:nvPr/>
        </p:nvSpPr>
        <p:spPr>
          <a:xfrm>
            <a:off x="4481813" y="1161675"/>
            <a:ext cx="213979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 일반노인 수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.BIM.25</a:t>
            </a: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.BMI.18.5</a:t>
            </a: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공원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영화관 수 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마켓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휴게 음식점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음식점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제과점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C64F2-C444-4345-A00C-71BC447D4F8D}"/>
              </a:ext>
            </a:extLst>
          </p:cNvPr>
          <p:cNvSpPr txBox="1"/>
          <p:nvPr/>
        </p:nvSpPr>
        <p:spPr>
          <a:xfrm>
            <a:off x="6452992" y="1161675"/>
            <a:ext cx="1522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단란주점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위탁 급식 영업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종사자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총 기초수급자 수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B0FE07D-56E2-4867-B9F9-2311CC3A5110}"/>
              </a:ext>
            </a:extLst>
          </p:cNvPr>
          <p:cNvCxnSpPr/>
          <p:nvPr/>
        </p:nvCxnSpPr>
        <p:spPr>
          <a:xfrm>
            <a:off x="8926285" y="1163107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5C2547-28E9-4101-AFD8-A9073FE196EB}"/>
              </a:ext>
            </a:extLst>
          </p:cNvPr>
          <p:cNvSpPr txBox="1"/>
          <p:nvPr/>
        </p:nvSpPr>
        <p:spPr>
          <a:xfrm>
            <a:off x="9175638" y="1161675"/>
            <a:ext cx="15794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행정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청소인원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행정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청소차량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행정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 err="1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청소손수레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행정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 중장비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업체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청소인원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업체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청소차량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업체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 손수레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업체</a:t>
            </a:r>
            <a:r>
              <a:rPr lang="en-US" altLang="ko-KR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4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청소 중장비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1A6187E-7A19-4945-AB63-AD921A0452EB}"/>
              </a:ext>
            </a:extLst>
          </p:cNvPr>
          <p:cNvCxnSpPr/>
          <p:nvPr/>
        </p:nvCxnSpPr>
        <p:spPr>
          <a:xfrm>
            <a:off x="10846525" y="1161675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5B77F3-6350-44B4-9E74-0E69DF3AB6F2}"/>
              </a:ext>
            </a:extLst>
          </p:cNvPr>
          <p:cNvSpPr txBox="1"/>
          <p:nvPr/>
        </p:nvSpPr>
        <p:spPr>
          <a:xfrm>
            <a:off x="2730470" y="5655626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Sheet1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903AE1-FEBE-45F5-AC64-ADFDDADC4D87}"/>
              </a:ext>
            </a:extLst>
          </p:cNvPr>
          <p:cNvSpPr txBox="1"/>
          <p:nvPr/>
        </p:nvSpPr>
        <p:spPr>
          <a:xfrm>
            <a:off x="8992864" y="5655626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Sheet2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12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285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0E75538-1412-4945-A2F9-74BC3B2D0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3" y="1871771"/>
            <a:ext cx="5352506" cy="4223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2B511EE-8C62-4072-919A-1EBE7F1D1D02}"/>
              </a:ext>
            </a:extLst>
          </p:cNvPr>
          <p:cNvSpPr/>
          <p:nvPr/>
        </p:nvSpPr>
        <p:spPr>
          <a:xfrm>
            <a:off x="1271451" y="3979672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38D17AA-6D23-46B7-8DD3-20BBD021298C}"/>
              </a:ext>
            </a:extLst>
          </p:cNvPr>
          <p:cNvSpPr/>
          <p:nvPr/>
        </p:nvSpPr>
        <p:spPr>
          <a:xfrm>
            <a:off x="3297826" y="454137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58EB801-02ED-4D03-99DC-778C03F2F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3" y="1871771"/>
            <a:ext cx="5352506" cy="4223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28111537-B086-4EAF-B69A-7691CD0F9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2" y="1871770"/>
            <a:ext cx="5348167" cy="420855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2AAB1B8-DF2A-4AF3-8CA6-3B1F7E0B6F28}"/>
              </a:ext>
            </a:extLst>
          </p:cNvPr>
          <p:cNvSpPr/>
          <p:nvPr/>
        </p:nvSpPr>
        <p:spPr>
          <a:xfrm>
            <a:off x="3862265" y="4573017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644C55-6D5B-4ACF-A1A4-C0267B77F9AB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8B82852-73E1-4FA4-9F5F-B58D3E71E9D1}"/>
              </a:ext>
            </a:extLst>
          </p:cNvPr>
          <p:cNvSpPr/>
          <p:nvPr/>
        </p:nvSpPr>
        <p:spPr>
          <a:xfrm>
            <a:off x="3295655" y="4557922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16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97A318-ED49-4D51-B363-5FA1ECAC1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72342"/>
            <a:ext cx="4905279" cy="4250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6579AB5-4F86-4818-9695-4334DDCBC3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2" y="1871770"/>
            <a:ext cx="5348167" cy="4208559"/>
          </a:xfrm>
          <a:prstGeom prst="rect">
            <a:avLst/>
          </a:prstGeom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A817002-891A-478A-A050-8BD3E4FE36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2" y="1865669"/>
            <a:ext cx="5348167" cy="4208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199009E-0864-4739-9946-722E1E3D3F51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064EC0-680B-4437-9480-BAE9C0864026}"/>
              </a:ext>
            </a:extLst>
          </p:cNvPr>
          <p:cNvSpPr/>
          <p:nvPr/>
        </p:nvSpPr>
        <p:spPr>
          <a:xfrm>
            <a:off x="3231630" y="447258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BA762C0-84E4-45DA-A28C-D4FD80F6917B}"/>
              </a:ext>
            </a:extLst>
          </p:cNvPr>
          <p:cNvSpPr/>
          <p:nvPr/>
        </p:nvSpPr>
        <p:spPr>
          <a:xfrm>
            <a:off x="4088162" y="431132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2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F08D67-9D0A-4DEA-9E83-69A36E4CE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8" cy="4222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87689-3295-41BB-9471-D53246FC9EAB}"/>
              </a:ext>
            </a:extLst>
          </p:cNvPr>
          <p:cNvSpPr txBox="1"/>
          <p:nvPr/>
        </p:nvSpPr>
        <p:spPr>
          <a:xfrm>
            <a:off x="2801806" y="6229278"/>
            <a:ext cx="994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강서구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강남구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송파구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쓰레기 배출량이 상당히 많은 지역으로 파악됨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</p:txBody>
      </p:sp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396186C-B133-4932-BAB1-6B24B3E19F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2" y="1865669"/>
            <a:ext cx="5348167" cy="4208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8691304E-1392-4C9D-A9BC-4492AABE3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9" y="1872341"/>
            <a:ext cx="5348167" cy="4201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6392D66-BDF2-45B0-9F9C-8D030731A8E9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0C6FDB1-7815-4EB7-830D-FC9019E20DFE}"/>
              </a:ext>
            </a:extLst>
          </p:cNvPr>
          <p:cNvSpPr/>
          <p:nvPr/>
        </p:nvSpPr>
        <p:spPr>
          <a:xfrm>
            <a:off x="3292845" y="4537752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055AE53-4DF2-4E6B-811F-B6220B72592E}"/>
              </a:ext>
            </a:extLst>
          </p:cNvPr>
          <p:cNvSpPr/>
          <p:nvPr/>
        </p:nvSpPr>
        <p:spPr>
          <a:xfrm>
            <a:off x="3867611" y="4544424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9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C35D3D-E18D-4394-B52D-803148D45A56}"/>
              </a:ext>
            </a:extLst>
          </p:cNvPr>
          <p:cNvSpPr/>
          <p:nvPr/>
        </p:nvSpPr>
        <p:spPr>
          <a:xfrm>
            <a:off x="3909848" y="269966"/>
            <a:ext cx="4371010" cy="6008914"/>
          </a:xfrm>
          <a:prstGeom prst="rect">
            <a:avLst/>
          </a:prstGeom>
          <a:gradFill flip="none" rotWithShape="1">
            <a:gsLst>
              <a:gs pos="100000">
                <a:srgbClr val="ECECEC">
                  <a:lumMod val="84000"/>
                  <a:lumOff val="16000"/>
                </a:srgbClr>
              </a:gs>
              <a:gs pos="0">
                <a:schemeClr val="bg1">
                  <a:lumMod val="100000"/>
                </a:schemeClr>
              </a:gs>
              <a:gs pos="54000">
                <a:schemeClr val="bg1">
                  <a:lumMod val="55000"/>
                  <a:lumOff val="4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254000" dist="50800" dir="5400000" sx="102000" sy="102000" algn="ctr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7D5BF-AD3E-408C-BB37-7CBE8D239D1D}"/>
              </a:ext>
            </a:extLst>
          </p:cNvPr>
          <p:cNvSpPr txBox="1"/>
          <p:nvPr/>
        </p:nvSpPr>
        <p:spPr>
          <a:xfrm>
            <a:off x="4604197" y="1527703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ko-KR" altLang="en-US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 선정</a:t>
            </a:r>
            <a:endParaRPr lang="en-US" altLang="ko-KR" sz="2400" dirty="0">
              <a:solidFill>
                <a:srgbClr val="51515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FE7AA42-3374-491E-ABAB-C4163E4F63B0}"/>
              </a:ext>
            </a:extLst>
          </p:cNvPr>
          <p:cNvSpPr/>
          <p:nvPr/>
        </p:nvSpPr>
        <p:spPr>
          <a:xfrm>
            <a:off x="3872987" y="902650"/>
            <a:ext cx="4407871" cy="479456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1EEED-D996-4560-9387-16A15E85CE89}"/>
              </a:ext>
            </a:extLst>
          </p:cNvPr>
          <p:cNvSpPr/>
          <p:nvPr/>
        </p:nvSpPr>
        <p:spPr>
          <a:xfrm>
            <a:off x="3828356" y="377009"/>
            <a:ext cx="4533994" cy="523220"/>
          </a:xfrm>
          <a:prstGeom prst="rect">
            <a:avLst/>
          </a:prstGeom>
          <a:solidFill>
            <a:srgbClr val="ADB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89FB2-117A-404B-8E42-FF9B5886E949}"/>
              </a:ext>
            </a:extLst>
          </p:cNvPr>
          <p:cNvSpPr txBox="1"/>
          <p:nvPr/>
        </p:nvSpPr>
        <p:spPr>
          <a:xfrm>
            <a:off x="4390049" y="377009"/>
            <a:ext cx="341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83AF9B"/>
                </a:solidFill>
                <a:effectLst>
                  <a:outerShdw blurRad="38100" dist="38100" dir="5400000" algn="t" rotWithShape="0">
                    <a:prstClr val="black">
                      <a:alpha val="16000"/>
                    </a:prstClr>
                  </a:outerShdw>
                </a:effectLst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2800" spc="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I N D E X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DEA11E-909F-43BA-A22C-95678B1411E0}"/>
              </a:ext>
            </a:extLst>
          </p:cNvPr>
          <p:cNvSpPr/>
          <p:nvPr/>
        </p:nvSpPr>
        <p:spPr>
          <a:xfrm>
            <a:off x="4264993" y="2385085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5DE8FDE-CF73-4CD7-8366-7056FFE93887}"/>
              </a:ext>
            </a:extLst>
          </p:cNvPr>
          <p:cNvSpPr/>
          <p:nvPr/>
        </p:nvSpPr>
        <p:spPr>
          <a:xfrm>
            <a:off x="4264993" y="1661625"/>
            <a:ext cx="143487" cy="143487"/>
          </a:xfrm>
          <a:prstGeom prst="ellipse">
            <a:avLst/>
          </a:prstGeom>
          <a:solidFill>
            <a:srgbClr val="A9C8C1">
              <a:alpha val="82000"/>
            </a:srgbClr>
          </a:solidFill>
          <a:ln>
            <a:solidFill>
              <a:srgbClr val="A9C8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9DC283C-5C9B-49A2-809D-7F0F0B7234C9}"/>
              </a:ext>
            </a:extLst>
          </p:cNvPr>
          <p:cNvSpPr/>
          <p:nvPr/>
        </p:nvSpPr>
        <p:spPr>
          <a:xfrm>
            <a:off x="4264993" y="3114046"/>
            <a:ext cx="143487" cy="143487"/>
          </a:xfrm>
          <a:prstGeom prst="ellipse">
            <a:avLst/>
          </a:prstGeom>
          <a:solidFill>
            <a:srgbClr val="83AF9B"/>
          </a:solidFill>
          <a:ln>
            <a:solidFill>
              <a:srgbClr val="83AF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6729B-321E-4225-B2D4-F415DB69F9F2}"/>
              </a:ext>
            </a:extLst>
          </p:cNvPr>
          <p:cNvSpPr txBox="1"/>
          <p:nvPr/>
        </p:nvSpPr>
        <p:spPr>
          <a:xfrm>
            <a:off x="4599147" y="2225995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ko-KR" altLang="en-US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설명</a:t>
            </a:r>
            <a:endParaRPr lang="en-US" altLang="ko-KR" sz="2400" dirty="0">
              <a:solidFill>
                <a:srgbClr val="51515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4B35A-C563-43D9-9E03-76B48BB5B14C}"/>
              </a:ext>
            </a:extLst>
          </p:cNvPr>
          <p:cNvSpPr txBox="1"/>
          <p:nvPr/>
        </p:nvSpPr>
        <p:spPr>
          <a:xfrm>
            <a:off x="4599146" y="2967335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EDA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2FE5695-D0E5-4E97-AE9E-083D02A22030}"/>
              </a:ext>
            </a:extLst>
          </p:cNvPr>
          <p:cNvSpPr/>
          <p:nvPr/>
        </p:nvSpPr>
        <p:spPr>
          <a:xfrm>
            <a:off x="4264993" y="3758885"/>
            <a:ext cx="143487" cy="1434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83AF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6061B-D62F-4D7A-9D9C-416E7D670735}"/>
              </a:ext>
            </a:extLst>
          </p:cNvPr>
          <p:cNvSpPr txBox="1"/>
          <p:nvPr/>
        </p:nvSpPr>
        <p:spPr>
          <a:xfrm>
            <a:off x="4599146" y="3612174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ko-KR" altLang="en-US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분석</a:t>
            </a:r>
            <a:endParaRPr lang="en-US" altLang="ko-KR" sz="2400" dirty="0">
              <a:solidFill>
                <a:srgbClr val="51515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BE879F2-FEB5-4FD3-80D9-903AF7EEEFF3}"/>
              </a:ext>
            </a:extLst>
          </p:cNvPr>
          <p:cNvSpPr/>
          <p:nvPr/>
        </p:nvSpPr>
        <p:spPr>
          <a:xfrm>
            <a:off x="4264993" y="4476140"/>
            <a:ext cx="143487" cy="1434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83AF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4A3872-F290-44AC-9C6E-004E2E95D904}"/>
              </a:ext>
            </a:extLst>
          </p:cNvPr>
          <p:cNvSpPr txBox="1"/>
          <p:nvPr/>
        </p:nvSpPr>
        <p:spPr>
          <a:xfrm>
            <a:off x="4599146" y="4329429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ko-KR" altLang="en-US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결론</a:t>
            </a:r>
            <a:endParaRPr lang="en-US" altLang="ko-KR" sz="2400" dirty="0">
              <a:solidFill>
                <a:srgbClr val="51515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17D6BF-A6BD-406D-B2D8-FD5EB6ED49AF}"/>
              </a:ext>
            </a:extLst>
          </p:cNvPr>
          <p:cNvSpPr/>
          <p:nvPr/>
        </p:nvSpPr>
        <p:spPr>
          <a:xfrm>
            <a:off x="4264993" y="5193395"/>
            <a:ext cx="143487" cy="1434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83AF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1F3A3-C030-4A0E-AAAE-2951828B757C}"/>
              </a:ext>
            </a:extLst>
          </p:cNvPr>
          <p:cNvSpPr txBox="1"/>
          <p:nvPr/>
        </p:nvSpPr>
        <p:spPr>
          <a:xfrm>
            <a:off x="4599146" y="5046684"/>
            <a:ext cx="242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51515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8705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자치구 당 인구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99A53-76A6-465D-B85C-F2EA40E72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72342"/>
            <a:ext cx="4905279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E9C1BA8-4D06-47E1-9C60-5348CE05C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9" y="1872341"/>
            <a:ext cx="5348167" cy="4201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2F427C5E-4F8D-49D7-9EF4-34BAB83EC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4189599-A8C2-461F-9A09-EC150B85A874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A8E375D-B683-41AA-AC55-A82C1C5D63EF}"/>
              </a:ext>
            </a:extLst>
          </p:cNvPr>
          <p:cNvSpPr/>
          <p:nvPr/>
        </p:nvSpPr>
        <p:spPr>
          <a:xfrm>
            <a:off x="3431177" y="2400971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41ED24-0F70-43AC-BCD8-04B76B67C4B1}"/>
              </a:ext>
            </a:extLst>
          </p:cNvPr>
          <p:cNvSpPr/>
          <p:nvPr/>
        </p:nvSpPr>
        <p:spPr>
          <a:xfrm>
            <a:off x="3886024" y="454646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6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자치구 당 인구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8E5F6A-5E55-4947-B94A-CDE26BFD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72342"/>
            <a:ext cx="4905279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F20CF38-2F72-41D4-829A-F85D1BCC5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81050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34ECBC5-8F9D-413B-93D9-B42AB64230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8" y="1881050"/>
            <a:ext cx="5348167" cy="4199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E6046F3-CE3C-4AF0-82FD-7D19CC14E4D7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758B1A-2B2A-4E39-87FB-8E160A59BCC2}"/>
              </a:ext>
            </a:extLst>
          </p:cNvPr>
          <p:cNvSpPr/>
          <p:nvPr/>
        </p:nvSpPr>
        <p:spPr>
          <a:xfrm>
            <a:off x="3986173" y="4572586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343A8B1-52B7-4316-88F5-2CD15A01F0D6}"/>
              </a:ext>
            </a:extLst>
          </p:cNvPr>
          <p:cNvSpPr/>
          <p:nvPr/>
        </p:nvSpPr>
        <p:spPr>
          <a:xfrm>
            <a:off x="3231630" y="4538411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8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자치구 당 인구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C464B2-BC77-4FB7-9EBC-D0DA256E2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80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BE8F134-44CC-499E-AA3C-46A77722A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241E93C-3A8A-4B71-B7DB-B72C50C351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662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C8ED7D4-6617-4B14-855A-01385A46A080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646D9B-02CB-42C9-AB89-C3192C759184}"/>
              </a:ext>
            </a:extLst>
          </p:cNvPr>
          <p:cNvSpPr/>
          <p:nvPr/>
        </p:nvSpPr>
        <p:spPr>
          <a:xfrm>
            <a:off x="3226354" y="447258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307E63-964A-4F9E-83F6-FB98CB021C02}"/>
              </a:ext>
            </a:extLst>
          </p:cNvPr>
          <p:cNvSpPr/>
          <p:nvPr/>
        </p:nvSpPr>
        <p:spPr>
          <a:xfrm>
            <a:off x="3864252" y="447258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자치구 당 인구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3C8EC6-9AD2-4FCA-BC68-8FB8DB8A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72342"/>
            <a:ext cx="4905279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BCB47-7397-45B0-BD19-E058120511E4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송파구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강서구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강남구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이전 쓰레기 배출량에 이어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 수 또한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TOP3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기록하였다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1" name="그림 10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D347DBD-00AD-4B06-83C5-B32A52CB31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BEA8BBD-834F-4D4C-9202-ED304EEEBE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" y="1885601"/>
            <a:ext cx="5348167" cy="4208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189E544-AF69-4EB7-9EFC-8F75F99C22B9}"/>
              </a:ext>
            </a:extLst>
          </p:cNvPr>
          <p:cNvSpPr/>
          <p:nvPr/>
        </p:nvSpPr>
        <p:spPr>
          <a:xfrm>
            <a:off x="1190721" y="397604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9FCA131-C01A-4A2C-9A19-4ED62DC365BD}"/>
              </a:ext>
            </a:extLst>
          </p:cNvPr>
          <p:cNvSpPr/>
          <p:nvPr/>
        </p:nvSpPr>
        <p:spPr>
          <a:xfrm>
            <a:off x="3254651" y="450391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0FBD2F-399C-44B4-AD47-8F3F206E89AF}"/>
              </a:ext>
            </a:extLst>
          </p:cNvPr>
          <p:cNvSpPr/>
          <p:nvPr/>
        </p:nvSpPr>
        <p:spPr>
          <a:xfrm>
            <a:off x="3829418" y="447258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3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323" y="1872342"/>
            <a:ext cx="4905279" cy="421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4FA51-907B-4F04-AF56-FF7849EB6DAF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그러나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당 배출량은 중구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종로구가 압도적으로 많음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배출량이 많은 강서구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강남구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송파구에 비해 압도적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FD510B3-0E98-4023-8A2A-61AEC186B3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2DB5A18-BEA0-46D2-8334-DD7A3813E0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" y="1872341"/>
            <a:ext cx="5375845" cy="421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E9DD39E-E491-4EAE-BFFF-C2C2C286C8F6}"/>
              </a:ext>
            </a:extLst>
          </p:cNvPr>
          <p:cNvSpPr/>
          <p:nvPr/>
        </p:nvSpPr>
        <p:spPr>
          <a:xfrm>
            <a:off x="2801807" y="3810586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9093D5-767B-49AA-A978-315994AB14AA}"/>
              </a:ext>
            </a:extLst>
          </p:cNvPr>
          <p:cNvSpPr/>
          <p:nvPr/>
        </p:nvSpPr>
        <p:spPr>
          <a:xfrm>
            <a:off x="2577556" y="3670221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A5E9A2-CF2B-432B-A934-6CF55C95CDF3}"/>
              </a:ext>
            </a:extLst>
          </p:cNvPr>
          <p:cNvSpPr/>
          <p:nvPr/>
        </p:nvSpPr>
        <p:spPr>
          <a:xfrm>
            <a:off x="3231630" y="3810586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0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D4FA51-907B-4F04-AF56-FF7849EB6DAF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성동구 역시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질수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없다는 듯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치고나온다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69902-50E4-42E9-A420-0E325EAC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125" y="1872342"/>
            <a:ext cx="4879154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8008664C-EBA4-4368-B4E2-BF7294C95F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CC681174-E413-4B03-8CAE-C879698432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9657651-C896-4818-AAD1-D78F19CFACF8}"/>
              </a:ext>
            </a:extLst>
          </p:cNvPr>
          <p:cNvSpPr/>
          <p:nvPr/>
        </p:nvSpPr>
        <p:spPr>
          <a:xfrm>
            <a:off x="2873648" y="342900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0CAE8BD-D132-479F-B241-5B6DDF9ADEC3}"/>
              </a:ext>
            </a:extLst>
          </p:cNvPr>
          <p:cNvSpPr/>
          <p:nvPr/>
        </p:nvSpPr>
        <p:spPr>
          <a:xfrm>
            <a:off x="2410083" y="342900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03066AA-DD4E-4F83-BD30-9DCCBAED3660}"/>
              </a:ext>
            </a:extLst>
          </p:cNvPr>
          <p:cNvSpPr/>
          <p:nvPr/>
        </p:nvSpPr>
        <p:spPr>
          <a:xfrm>
            <a:off x="615955" y="3677267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26C8419-B907-44F0-B969-B7B866AAF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B2449391-A7ED-445F-BB8A-58A07E3A0B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2"/>
            <a:ext cx="5348167" cy="421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53421B0-CC5B-4ABE-8948-838D2B621D2A}"/>
              </a:ext>
            </a:extLst>
          </p:cNvPr>
          <p:cNvSpPr/>
          <p:nvPr/>
        </p:nvSpPr>
        <p:spPr>
          <a:xfrm>
            <a:off x="2720885" y="380789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7B4A76-4290-4EF2-9764-CD59C3FE0376}"/>
              </a:ext>
            </a:extLst>
          </p:cNvPr>
          <p:cNvSpPr/>
          <p:nvPr/>
        </p:nvSpPr>
        <p:spPr>
          <a:xfrm>
            <a:off x="4122945" y="4289407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015063-8586-4FBF-9721-9211385C8CEC}"/>
              </a:ext>
            </a:extLst>
          </p:cNvPr>
          <p:cNvSpPr/>
          <p:nvPr/>
        </p:nvSpPr>
        <p:spPr>
          <a:xfrm>
            <a:off x="3134532" y="380789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64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26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D0036-524D-497A-8937-9201DD56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97" y="1872343"/>
            <a:ext cx="4976780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B422FA-5AD2-46AA-87F6-ACB49700C060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중구와 종로구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쓰레기 배출량의 절대적 양은 적으나 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배출량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매우 많음을 알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</a:p>
        </p:txBody>
      </p:sp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C968DA2-0DBE-4BD8-9A3E-EBFC45BBE9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B402FE0-A8D6-4DEB-818B-937F34FC09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" y="1868026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24B7DC9-773D-436A-BB1E-8E723EC68CCC}"/>
              </a:ext>
            </a:extLst>
          </p:cNvPr>
          <p:cNvSpPr/>
          <p:nvPr/>
        </p:nvSpPr>
        <p:spPr>
          <a:xfrm>
            <a:off x="3160668" y="380760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34AEE2-96C9-4E4E-841D-DC6ACF108197}"/>
              </a:ext>
            </a:extLst>
          </p:cNvPr>
          <p:cNvSpPr/>
          <p:nvPr/>
        </p:nvSpPr>
        <p:spPr>
          <a:xfrm>
            <a:off x="2766067" y="380760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AF492FC-A9F3-4F06-85E3-F7FC667D30E9}"/>
              </a:ext>
            </a:extLst>
          </p:cNvPr>
          <p:cNvSpPr/>
          <p:nvPr/>
        </p:nvSpPr>
        <p:spPr>
          <a:xfrm>
            <a:off x="2585902" y="360282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53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9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단위면적 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D0036-524D-497A-8937-9201DD56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97" y="1872343"/>
            <a:ext cx="4976780" cy="4208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B422FA-5AD2-46AA-87F6-ACB49700C060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 면적당 쓰레기 역시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배출량과 비슷한 양상을 보인다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FCC090-7749-4C94-82EE-322E31D1D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97" y="1868647"/>
            <a:ext cx="4976780" cy="4220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A72F0DC-106C-47E7-AE74-EA5822BA8B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702ED82-FA50-49DB-9A99-B5DD848325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63883"/>
            <a:ext cx="5348167" cy="4223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ED2AA44-D1BB-47D8-BA23-D348E626C568}"/>
              </a:ext>
            </a:extLst>
          </p:cNvPr>
          <p:cNvSpPr/>
          <p:nvPr/>
        </p:nvSpPr>
        <p:spPr>
          <a:xfrm>
            <a:off x="2585902" y="360282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C625A10-C6B6-473F-B6C4-FABE450FAFC5}"/>
              </a:ext>
            </a:extLst>
          </p:cNvPr>
          <p:cNvSpPr/>
          <p:nvPr/>
        </p:nvSpPr>
        <p:spPr>
          <a:xfrm>
            <a:off x="2738302" y="375522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3E23C40-DCA3-4D25-AFA2-50AD143697AB}"/>
              </a:ext>
            </a:extLst>
          </p:cNvPr>
          <p:cNvSpPr/>
          <p:nvPr/>
        </p:nvSpPr>
        <p:spPr>
          <a:xfrm>
            <a:off x="3178085" y="3826363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67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9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단위면적 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D0036-524D-497A-8937-9201DD56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97" y="1872343"/>
            <a:ext cx="4976780" cy="4208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FCC090-7749-4C94-82EE-322E31D1D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97" y="1868647"/>
            <a:ext cx="4976780" cy="4220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734DAD-6C19-4A66-BF9E-DFC932546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97" y="1868647"/>
            <a:ext cx="4976780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83AE3042-DFE9-4FE2-94D1-2DD9A93BDF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66B3A75-7AEF-4EC9-BC02-FAD193A280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66735"/>
            <a:ext cx="5348167" cy="4216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1E958003-392C-4B09-8C1D-5B76121BC83E}"/>
              </a:ext>
            </a:extLst>
          </p:cNvPr>
          <p:cNvSpPr/>
          <p:nvPr/>
        </p:nvSpPr>
        <p:spPr>
          <a:xfrm>
            <a:off x="2881993" y="342900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9A64A5-DD53-4B9A-B40C-63D7C1DD83FD}"/>
              </a:ext>
            </a:extLst>
          </p:cNvPr>
          <p:cNvSpPr/>
          <p:nvPr/>
        </p:nvSpPr>
        <p:spPr>
          <a:xfrm>
            <a:off x="2410263" y="3402719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4E8FE28-9A45-42B5-B4E6-512875E01395}"/>
              </a:ext>
            </a:extLst>
          </p:cNvPr>
          <p:cNvSpPr/>
          <p:nvPr/>
        </p:nvSpPr>
        <p:spPr>
          <a:xfrm>
            <a:off x="3735433" y="4290802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5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22118" y="168676"/>
            <a:ext cx="11628582" cy="6447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42832A-7A28-43C2-A175-6D5CD8BD24DC}"/>
              </a:ext>
            </a:extLst>
          </p:cNvPr>
          <p:cNvSpPr txBox="1"/>
          <p:nvPr/>
        </p:nvSpPr>
        <p:spPr>
          <a:xfrm>
            <a:off x="-71502" y="46216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 선정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래픽 5" descr="덤프 트럭">
            <a:extLst>
              <a:ext uri="{FF2B5EF4-FFF2-40B4-BE49-F238E27FC236}">
                <a16:creationId xmlns:a16="http://schemas.microsoft.com/office/drawing/2014/main" id="{9E125E24-FFB9-41B8-8953-A0D2A74A9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751" y="3921092"/>
            <a:ext cx="1301931" cy="1301931"/>
          </a:xfrm>
          <a:prstGeom prst="rect">
            <a:avLst/>
          </a:prstGeom>
        </p:spPr>
      </p:pic>
      <p:pic>
        <p:nvPicPr>
          <p:cNvPr id="9" name="그래픽 8" descr="손수레">
            <a:extLst>
              <a:ext uri="{FF2B5EF4-FFF2-40B4-BE49-F238E27FC236}">
                <a16:creationId xmlns:a16="http://schemas.microsoft.com/office/drawing/2014/main" id="{191D4AE9-B157-4121-8F80-79FA652FF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790" y="3921093"/>
            <a:ext cx="1301930" cy="13019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F86C8-522F-4AE8-8CEC-2D72C545A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39" y="2630935"/>
            <a:ext cx="1077016" cy="10770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4C76A4-48DF-4B71-B52E-DB187DC472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11" y="2630935"/>
            <a:ext cx="1077016" cy="10770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DF2F1A-02C8-43E0-A9D9-CF47F1308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8" y="2630935"/>
            <a:ext cx="1077016" cy="1077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370EEE-52FD-4387-AF00-C9FD0AC6A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82" y="2621832"/>
            <a:ext cx="1077016" cy="10770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C173A1-BA16-4604-87EE-2F52D7184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2" y="2630935"/>
            <a:ext cx="1077016" cy="1077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01688D-1DD4-40AE-AC33-83014780B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33" y="2623490"/>
            <a:ext cx="1077016" cy="1077016"/>
          </a:xfrm>
          <a:prstGeom prst="rect">
            <a:avLst/>
          </a:prstGeom>
        </p:spPr>
      </p:pic>
      <p:pic>
        <p:nvPicPr>
          <p:cNvPr id="22" name="그래픽 21" descr="덤프 트럭">
            <a:extLst>
              <a:ext uri="{FF2B5EF4-FFF2-40B4-BE49-F238E27FC236}">
                <a16:creationId xmlns:a16="http://schemas.microsoft.com/office/drawing/2014/main" id="{B1FFCDC0-FE9B-4CF4-B460-669D677F1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6043" y="3921092"/>
            <a:ext cx="1301931" cy="1301931"/>
          </a:xfrm>
          <a:prstGeom prst="rect">
            <a:avLst/>
          </a:prstGeom>
        </p:spPr>
      </p:pic>
      <p:pic>
        <p:nvPicPr>
          <p:cNvPr id="23" name="그래픽 22" descr="손수레">
            <a:extLst>
              <a:ext uri="{FF2B5EF4-FFF2-40B4-BE49-F238E27FC236}">
                <a16:creationId xmlns:a16="http://schemas.microsoft.com/office/drawing/2014/main" id="{B7FFDFAA-6FED-45F8-A210-A92598E57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4082" y="3921093"/>
            <a:ext cx="1301930" cy="1301930"/>
          </a:xfrm>
          <a:prstGeom prst="rect">
            <a:avLst/>
          </a:prstGeom>
        </p:spPr>
      </p:pic>
      <p:pic>
        <p:nvPicPr>
          <p:cNvPr id="24" name="그래픽 23" descr="덤프 트럭">
            <a:extLst>
              <a:ext uri="{FF2B5EF4-FFF2-40B4-BE49-F238E27FC236}">
                <a16:creationId xmlns:a16="http://schemas.microsoft.com/office/drawing/2014/main" id="{B4499A1D-A74A-43C4-BAB7-CAF7FB02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117" y="3921092"/>
            <a:ext cx="1301931" cy="1301931"/>
          </a:xfrm>
          <a:prstGeom prst="rect">
            <a:avLst/>
          </a:prstGeom>
        </p:spPr>
      </p:pic>
      <p:pic>
        <p:nvPicPr>
          <p:cNvPr id="25" name="그래픽 24" descr="손수레">
            <a:extLst>
              <a:ext uri="{FF2B5EF4-FFF2-40B4-BE49-F238E27FC236}">
                <a16:creationId xmlns:a16="http://schemas.microsoft.com/office/drawing/2014/main" id="{854B6B11-F1C2-4422-9853-4C17A4EED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1156" y="3921093"/>
            <a:ext cx="1301930" cy="1301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040881-BDA2-4EBC-8A3F-0A797EEB4A2D}"/>
              </a:ext>
            </a:extLst>
          </p:cNvPr>
          <p:cNvSpPr txBox="1"/>
          <p:nvPr/>
        </p:nvSpPr>
        <p:spPr>
          <a:xfrm>
            <a:off x="1587861" y="1446056"/>
            <a:ext cx="210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쓰레기가 많은 지역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6D8E0-28AC-4A63-A9A5-5A822E91F7F2}"/>
              </a:ext>
            </a:extLst>
          </p:cNvPr>
          <p:cNvSpPr txBox="1"/>
          <p:nvPr/>
        </p:nvSpPr>
        <p:spPr>
          <a:xfrm>
            <a:off x="8835020" y="1459210"/>
            <a:ext cx="210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쓰레기가 적은 지역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B8EEB-831F-461C-AAEA-99B930A510CF}"/>
              </a:ext>
            </a:extLst>
          </p:cNvPr>
          <p:cNvSpPr txBox="1"/>
          <p:nvPr/>
        </p:nvSpPr>
        <p:spPr>
          <a:xfrm>
            <a:off x="0" y="550811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서울시내 지역</a:t>
            </a:r>
            <a:r>
              <a:rPr lang="en-US" altLang="ko-KR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</a:t>
            </a:r>
            <a:r>
              <a:rPr lang="en-US" altLang="ko-KR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특색에 따른 쓰레기 배출량</a:t>
            </a:r>
            <a:r>
              <a:rPr lang="en-US" altLang="ko-KR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9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단위면적 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D0036-524D-497A-8937-9201DD56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97" y="1872343"/>
            <a:ext cx="4976780" cy="4208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FCC090-7749-4C94-82EE-322E31D1D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97" y="1868647"/>
            <a:ext cx="4976780" cy="4220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734DAD-6C19-4A66-BF9E-DFC932546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97" y="1868647"/>
            <a:ext cx="4976780" cy="4208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80831-5F9D-48BB-BBC3-830243EE8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497" y="1868648"/>
            <a:ext cx="4976780" cy="421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96824D9-53A6-4AC4-A446-359298A95E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A155D10-F1F9-4A8B-B12F-7F8FF36849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63885"/>
            <a:ext cx="5348167" cy="4223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28F34A0-2F47-4E9A-BC4D-CCE9CE1474F6}"/>
              </a:ext>
            </a:extLst>
          </p:cNvPr>
          <p:cNvSpPr/>
          <p:nvPr/>
        </p:nvSpPr>
        <p:spPr>
          <a:xfrm>
            <a:off x="3231630" y="379460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7DE3B71-85E0-4EA5-83DB-96C10FDAA94A}"/>
              </a:ext>
            </a:extLst>
          </p:cNvPr>
          <p:cNvSpPr/>
          <p:nvPr/>
        </p:nvSpPr>
        <p:spPr>
          <a:xfrm>
            <a:off x="2746844" y="372466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EA9F935-6520-425B-87EA-942B633B1858}"/>
              </a:ext>
            </a:extLst>
          </p:cNvPr>
          <p:cNvSpPr/>
          <p:nvPr/>
        </p:nvSpPr>
        <p:spPr>
          <a:xfrm>
            <a:off x="4043166" y="4288584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0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EDA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B8B86-A0E7-4C86-B43B-34FE8A25204A}"/>
              </a:ext>
            </a:extLst>
          </p:cNvPr>
          <p:cNvSpPr txBox="1"/>
          <p:nvPr/>
        </p:nvSpPr>
        <p:spPr>
          <a:xfrm>
            <a:off x="744916" y="1188129"/>
            <a:ext cx="390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단위면적 당 쓰레기 배출량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1666A2-8118-4522-9392-E6D1B4E8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342"/>
            <a:ext cx="4905279" cy="42146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564478-7B4E-410B-B58D-3005811A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72342"/>
            <a:ext cx="4905279" cy="42085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6B2C5-6487-44FC-BA39-16428CCC9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72342"/>
            <a:ext cx="4905279" cy="421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D267E-BB43-487B-B8D6-D2A58873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498" y="1872342"/>
            <a:ext cx="4976780" cy="4212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D0036-524D-497A-8937-9201DD56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497" y="1872343"/>
            <a:ext cx="4976780" cy="4208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FCC090-7749-4C94-82EE-322E31D1D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497" y="1868647"/>
            <a:ext cx="4976780" cy="4220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734DAD-6C19-4A66-BF9E-DFC932546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97" y="1868647"/>
            <a:ext cx="4976780" cy="4208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380831-5F9D-48BB-BBC3-830243EE8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497" y="1868648"/>
            <a:ext cx="4976780" cy="4215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CDCCDF-BC50-4F54-AF38-406A6E97E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497" y="1868647"/>
            <a:ext cx="4978470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F364D-6D41-47F8-BCB5-D820CDDF1117}"/>
              </a:ext>
            </a:extLst>
          </p:cNvPr>
          <p:cNvSpPr txBox="1"/>
          <p:nvPr/>
        </p:nvSpPr>
        <p:spPr>
          <a:xfrm>
            <a:off x="322216" y="6229278"/>
            <a:ext cx="11599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단위면적 당 쓰레기 배출량은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성동구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중구</a:t>
            </a:r>
            <a:r>
              <a:rPr lang="en-US" altLang="ko-KR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송파구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가장 많은 것으로 드러난다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3144B53-CE10-41D1-AB12-6F9B1BE6BE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" y="1872341"/>
            <a:ext cx="5348167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BE8F644C-0283-44CB-8F70-398BB1759B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" y="1868647"/>
            <a:ext cx="5354202" cy="4208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F360E153-D775-4DA7-8B85-1A8E39882AFB}"/>
              </a:ext>
            </a:extLst>
          </p:cNvPr>
          <p:cNvSpPr/>
          <p:nvPr/>
        </p:nvSpPr>
        <p:spPr>
          <a:xfrm>
            <a:off x="3231630" y="3731405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02C3FED-4D6D-434C-88A2-303ADC67305F}"/>
              </a:ext>
            </a:extLst>
          </p:cNvPr>
          <p:cNvSpPr/>
          <p:nvPr/>
        </p:nvSpPr>
        <p:spPr>
          <a:xfrm>
            <a:off x="2746844" y="3724660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EB1EA9-5F22-4440-B829-15FF2CCB562D}"/>
              </a:ext>
            </a:extLst>
          </p:cNvPr>
          <p:cNvSpPr/>
          <p:nvPr/>
        </p:nvSpPr>
        <p:spPr>
          <a:xfrm>
            <a:off x="3918147" y="4599871"/>
            <a:ext cx="574766" cy="496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05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9719A-AAD2-4884-890E-6DBB9998CCCD}"/>
              </a:ext>
            </a:extLst>
          </p:cNvPr>
          <p:cNvSpPr txBox="1"/>
          <p:nvPr/>
        </p:nvSpPr>
        <p:spPr>
          <a:xfrm>
            <a:off x="918753" y="1773066"/>
            <a:ext cx="70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▽자치구를 각 특징 별로 묶고 군집 별로 각 특징을 파악하기 위해 실시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A6C5E-D292-46DE-B91F-B69BBCBC9CF9}"/>
              </a:ext>
            </a:extLst>
          </p:cNvPr>
          <p:cNvSpPr txBox="1"/>
          <p:nvPr/>
        </p:nvSpPr>
        <p:spPr>
          <a:xfrm>
            <a:off x="918754" y="263022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앞서 선택된 변수로 실행하며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연도 별로 군집화를 실시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A6C5E-D292-46DE-B91F-B69BBCBC9CF9}"/>
              </a:ext>
            </a:extLst>
          </p:cNvPr>
          <p:cNvSpPr txBox="1"/>
          <p:nvPr/>
        </p:nvSpPr>
        <p:spPr>
          <a:xfrm>
            <a:off x="918753" y="3487380"/>
            <a:ext cx="98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 별 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상관분석을 통해 상관계수가 </a:t>
            </a:r>
            <a:r>
              <a:rPr lang="en-US" altLang="ko-KR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0.8 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이상인 변수 제거해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군집분석에 사용할 변수를 도출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6C5E-D292-46DE-B91F-B69BBCBC9CF9}"/>
              </a:ext>
            </a:extLst>
          </p:cNvPr>
          <p:cNvSpPr txBox="1"/>
          <p:nvPr/>
        </p:nvSpPr>
        <p:spPr>
          <a:xfrm>
            <a:off x="918752" y="4344537"/>
            <a:ext cx="98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계층적 군집분석을 통해 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최적의 군집 수를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도출하는 과정을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A6C5E-D292-46DE-B91F-B69BBCBC9CF9}"/>
              </a:ext>
            </a:extLst>
          </p:cNvPr>
          <p:cNvSpPr txBox="1"/>
          <p:nvPr/>
        </p:nvSpPr>
        <p:spPr>
          <a:xfrm>
            <a:off x="918751" y="5201694"/>
            <a:ext cx="98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군집분류 및 그에 따른 군집 별 특성을 설명</a:t>
            </a:r>
          </a:p>
        </p:txBody>
      </p:sp>
    </p:spTree>
    <p:extLst>
      <p:ext uri="{BB962C8B-B14F-4D97-AF65-F5344CB8AC3E}">
        <p14:creationId xmlns:p14="http://schemas.microsoft.com/office/powerpoint/2010/main" val="366130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358188"/>
            <a:ext cx="6149848" cy="3206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2358188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NbClust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사용해 최적의 군집 개수를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3687545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Barplot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판단해 군집 개수를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지정</a:t>
            </a:r>
          </a:p>
        </p:txBody>
      </p:sp>
    </p:spTree>
    <p:extLst>
      <p:ext uri="{BB962C8B-B14F-4D97-AF65-F5344CB8AC3E}">
        <p14:creationId xmlns:p14="http://schemas.microsoft.com/office/powerpoint/2010/main" val="132483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358188"/>
            <a:ext cx="6149848" cy="320624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2358188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NbClust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사용해 최적의 군집 개수를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3687545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Barplot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판단해 군집 개수를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지정</a:t>
            </a:r>
          </a:p>
        </p:txBody>
      </p:sp>
    </p:spTree>
    <p:extLst>
      <p:ext uri="{BB962C8B-B14F-4D97-AF65-F5344CB8AC3E}">
        <p14:creationId xmlns:p14="http://schemas.microsoft.com/office/powerpoint/2010/main" val="337865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364278"/>
            <a:ext cx="6149848" cy="320624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2358188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NbClust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사용해 최적의 군집 개수를 선정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8079429" y="3687545"/>
            <a:ext cx="263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Barplot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판단해 군집 개수를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지정</a:t>
            </a:r>
          </a:p>
        </p:txBody>
      </p:sp>
    </p:spTree>
    <p:extLst>
      <p:ext uri="{BB962C8B-B14F-4D97-AF65-F5344CB8AC3E}">
        <p14:creationId xmlns:p14="http://schemas.microsoft.com/office/powerpoint/2010/main" val="426526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358188"/>
            <a:ext cx="6149848" cy="320624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7302188" y="3776646"/>
            <a:ext cx="41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Hclust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함수를 활용해 군집을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나눔</a:t>
            </a:r>
          </a:p>
        </p:txBody>
      </p:sp>
    </p:spTree>
    <p:extLst>
      <p:ext uri="{BB962C8B-B14F-4D97-AF65-F5344CB8AC3E}">
        <p14:creationId xmlns:p14="http://schemas.microsoft.com/office/powerpoint/2010/main" val="64504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6" y="2358188"/>
            <a:ext cx="6149848" cy="320624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7302188" y="3776646"/>
            <a:ext cx="41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Hclust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함수를 활용해 군집을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나눔</a:t>
            </a:r>
          </a:p>
        </p:txBody>
      </p:sp>
    </p:spTree>
    <p:extLst>
      <p:ext uri="{BB962C8B-B14F-4D97-AF65-F5344CB8AC3E}">
        <p14:creationId xmlns:p14="http://schemas.microsoft.com/office/powerpoint/2010/main" val="205723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6" y="2358188"/>
            <a:ext cx="6149848" cy="320624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7302188" y="3776646"/>
            <a:ext cx="41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Hclust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함수를 활용해 군집을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나눔</a:t>
            </a:r>
          </a:p>
        </p:txBody>
      </p:sp>
    </p:spTree>
    <p:extLst>
      <p:ext uri="{BB962C8B-B14F-4D97-AF65-F5344CB8AC3E}">
        <p14:creationId xmlns:p14="http://schemas.microsoft.com/office/powerpoint/2010/main" val="52698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" y="1851798"/>
            <a:ext cx="6471246" cy="468616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2680" y="7254240"/>
            <a:ext cx="763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군집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ko-KR" altLang="en-US" dirty="0" err="1"/>
              <a:t>여행업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 err="1"/>
              <a:t>관광호텔업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제과점</a:t>
            </a:r>
            <a:r>
              <a:rPr lang="en-US" altLang="ko-KR" dirty="0"/>
              <a:t>, </a:t>
            </a:r>
            <a:r>
              <a:rPr lang="ko-KR" altLang="en-US" dirty="0"/>
              <a:t>단란주점이 많은 자치구들의 집합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군집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ko-KR" altLang="en-US" dirty="0" err="1"/>
              <a:t>기초수급자</a:t>
            </a:r>
            <a:r>
              <a:rPr lang="ko-KR" altLang="en-US" dirty="0"/>
              <a:t> 수가 많은 자치구들의 집합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군집 </a:t>
            </a:r>
            <a:r>
              <a:rPr lang="en-US" altLang="ko-KR" dirty="0"/>
              <a:t>3</a:t>
            </a:r>
            <a:r>
              <a:rPr lang="ko-KR" altLang="en-US" dirty="0"/>
              <a:t>은 유흥주점이 적은 자치구들의 집합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군집 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ko-KR" altLang="en-US" dirty="0" err="1"/>
              <a:t>여행업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 err="1"/>
              <a:t>관광호텔업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문화공간</a:t>
            </a:r>
            <a:r>
              <a:rPr lang="en-US" altLang="ko-KR" dirty="0"/>
              <a:t>, </a:t>
            </a:r>
            <a:r>
              <a:rPr lang="ko-KR" altLang="en-US" dirty="0" err="1"/>
              <a:t>대형마트</a:t>
            </a:r>
            <a:r>
              <a:rPr lang="en-US" altLang="ko-KR" dirty="0"/>
              <a:t>, </a:t>
            </a:r>
            <a:r>
              <a:rPr lang="ko-KR" altLang="en-US" dirty="0"/>
              <a:t>위탁급식영업이 많은 자치구들의 집합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44558-E2EC-453E-9770-38A122774AFE}"/>
              </a:ext>
            </a:extLst>
          </p:cNvPr>
          <p:cNvSpPr txBox="1"/>
          <p:nvPr/>
        </p:nvSpPr>
        <p:spPr>
          <a:xfrm>
            <a:off x="7246351" y="1256532"/>
            <a:ext cx="45872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</a:t>
            </a:r>
            <a:r>
              <a:rPr lang="en-US" altLang="ko-KR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관광호텔업 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제과점과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단란주점이 많은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기초수급자 수가 많은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문화공간 및 대형마트가 많고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유흥주점이 적은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</a:t>
            </a:r>
            <a:r>
              <a:rPr lang="en-US" altLang="ko-KR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관광호텔업 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위탁급식영업이 많은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2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FB9D0C-06B4-4869-9848-AC7FD34F8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39" y="2178267"/>
            <a:ext cx="1077016" cy="10770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A89DEA-1CFA-4615-984E-199BFAB51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11" y="2178267"/>
            <a:ext cx="1077016" cy="10770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59A3D2-DFFE-4EC1-9DE1-18CA98A65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8" y="2178267"/>
            <a:ext cx="1077016" cy="1077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632BB8-2E41-4F9B-A2C7-24536901A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82" y="2169164"/>
            <a:ext cx="1077016" cy="1077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B8E35D-2796-41F0-8F88-FA4C58FDF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2" y="2178267"/>
            <a:ext cx="1077016" cy="1077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FC672F-A165-4EF6-AB6C-827B838F2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33" y="2170822"/>
            <a:ext cx="1077016" cy="1077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EB5E2-674B-4F6B-AB44-5DE864DD68C9}"/>
              </a:ext>
            </a:extLst>
          </p:cNvPr>
          <p:cNvSpPr txBox="1"/>
          <p:nvPr/>
        </p:nvSpPr>
        <p:spPr>
          <a:xfrm>
            <a:off x="1587861" y="1446056"/>
            <a:ext cx="210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쓰레기가 많은 지역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304D6-ACE8-4A23-8EBC-BC438A810836}"/>
              </a:ext>
            </a:extLst>
          </p:cNvPr>
          <p:cNvSpPr txBox="1"/>
          <p:nvPr/>
        </p:nvSpPr>
        <p:spPr>
          <a:xfrm>
            <a:off x="8835020" y="1459210"/>
            <a:ext cx="210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쓰레기가 적은 지역</a:t>
            </a:r>
          </a:p>
        </p:txBody>
      </p:sp>
      <p:pic>
        <p:nvPicPr>
          <p:cNvPr id="12" name="그래픽 11" descr="덤프 트럭">
            <a:extLst>
              <a:ext uri="{FF2B5EF4-FFF2-40B4-BE49-F238E27FC236}">
                <a16:creationId xmlns:a16="http://schemas.microsoft.com/office/drawing/2014/main" id="{9BB567CC-C5D1-4055-8805-6C559C7AC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8751" y="3468424"/>
            <a:ext cx="1301931" cy="1301931"/>
          </a:xfrm>
          <a:prstGeom prst="rect">
            <a:avLst/>
          </a:prstGeom>
        </p:spPr>
      </p:pic>
      <p:pic>
        <p:nvPicPr>
          <p:cNvPr id="13" name="그래픽 12" descr="손수레">
            <a:extLst>
              <a:ext uri="{FF2B5EF4-FFF2-40B4-BE49-F238E27FC236}">
                <a16:creationId xmlns:a16="http://schemas.microsoft.com/office/drawing/2014/main" id="{1A4FE63B-A929-4318-B228-83F4A0F43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6790" y="3468425"/>
            <a:ext cx="1301930" cy="1301930"/>
          </a:xfrm>
          <a:prstGeom prst="rect">
            <a:avLst/>
          </a:prstGeom>
        </p:spPr>
      </p:pic>
      <p:pic>
        <p:nvPicPr>
          <p:cNvPr id="14" name="그래픽 13" descr="덤프 트럭">
            <a:extLst>
              <a:ext uri="{FF2B5EF4-FFF2-40B4-BE49-F238E27FC236}">
                <a16:creationId xmlns:a16="http://schemas.microsoft.com/office/drawing/2014/main" id="{65C5FEB8-7809-41FD-8020-4FB046F71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6043" y="3468424"/>
            <a:ext cx="1301931" cy="1301931"/>
          </a:xfrm>
          <a:prstGeom prst="rect">
            <a:avLst/>
          </a:prstGeom>
        </p:spPr>
      </p:pic>
      <p:pic>
        <p:nvPicPr>
          <p:cNvPr id="15" name="그래픽 14" descr="손수레">
            <a:extLst>
              <a:ext uri="{FF2B5EF4-FFF2-40B4-BE49-F238E27FC236}">
                <a16:creationId xmlns:a16="http://schemas.microsoft.com/office/drawing/2014/main" id="{08EAC688-3048-4D1D-B429-35BFC3D7B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6790" y="4443784"/>
            <a:ext cx="1301930" cy="1301930"/>
          </a:xfrm>
          <a:prstGeom prst="rect">
            <a:avLst/>
          </a:prstGeom>
        </p:spPr>
      </p:pic>
      <p:pic>
        <p:nvPicPr>
          <p:cNvPr id="16" name="그래픽 15" descr="덤프 트럭">
            <a:extLst>
              <a:ext uri="{FF2B5EF4-FFF2-40B4-BE49-F238E27FC236}">
                <a16:creationId xmlns:a16="http://schemas.microsoft.com/office/drawing/2014/main" id="{7957B711-D0B9-482A-886A-85288E588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8750" y="4443784"/>
            <a:ext cx="1301931" cy="1301931"/>
          </a:xfrm>
          <a:prstGeom prst="rect">
            <a:avLst/>
          </a:prstGeom>
        </p:spPr>
      </p:pic>
      <p:pic>
        <p:nvPicPr>
          <p:cNvPr id="17" name="그래픽 16" descr="손수레">
            <a:extLst>
              <a:ext uri="{FF2B5EF4-FFF2-40B4-BE49-F238E27FC236}">
                <a16:creationId xmlns:a16="http://schemas.microsoft.com/office/drawing/2014/main" id="{6E4113EC-CC73-483B-B8EC-DF1AF3602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1156" y="3468425"/>
            <a:ext cx="1301930" cy="13019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956732-179D-457D-857A-D37A9EF1EED7}"/>
              </a:ext>
            </a:extLst>
          </p:cNvPr>
          <p:cNvSpPr txBox="1"/>
          <p:nvPr/>
        </p:nvSpPr>
        <p:spPr>
          <a:xfrm>
            <a:off x="-26127" y="43910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 선정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BED569F-443C-4122-9432-A3F88F98CFD4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2F723E-A0B4-4A64-AC66-DF65090E85FA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C07DD5-CC54-47C6-BA9D-D4A590BA874D}"/>
              </a:ext>
            </a:extLst>
          </p:cNvPr>
          <p:cNvSpPr txBox="1"/>
          <p:nvPr/>
        </p:nvSpPr>
        <p:spPr>
          <a:xfrm>
            <a:off x="0" y="583412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ko-KR" altLang="en-US" sz="3200" dirty="0" err="1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지역특색에</a:t>
            </a:r>
            <a:r>
              <a:rPr lang="ko-KR" altLang="en-US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따른 쓰레기 배출량 </a:t>
            </a:r>
            <a:r>
              <a:rPr lang="en-US" altLang="ko-KR" sz="3200" dirty="0">
                <a:solidFill>
                  <a:srgbClr val="3159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3200" dirty="0">
                <a:solidFill>
                  <a:srgbClr val="315958"/>
                </a:solidFill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효율적 처리</a:t>
            </a:r>
            <a:endParaRPr lang="en-US" altLang="ko-KR" sz="3200" dirty="0">
              <a:solidFill>
                <a:srgbClr val="315958"/>
              </a:solidFill>
              <a:highlight>
                <a:srgbClr val="FFFF00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649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8" y="1851798"/>
            <a:ext cx="6472800" cy="468720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7132320" y="1851798"/>
            <a:ext cx="48906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토지면적이 크고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자치구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 및 관광호텔업 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단란주점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 및 위탁급식영업이 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 및 관광호텔업 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문화공간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대형마트가 많은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014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" y="1851798"/>
            <a:ext cx="6472800" cy="468720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군집화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FEB40-4DCE-40D1-A71E-8179E9C0CEED}"/>
              </a:ext>
            </a:extLst>
          </p:cNvPr>
          <p:cNvSpPr txBox="1"/>
          <p:nvPr/>
        </p:nvSpPr>
        <p:spPr>
          <a:xfrm>
            <a:off x="7132320" y="1851798"/>
            <a:ext cx="4988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제과점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단란주점 및  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위탁급식영업이 이 많은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 및 관광호텔업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수가</a:t>
            </a:r>
            <a:r>
              <a:rPr lang="ko-KR" altLang="en-US" dirty="0">
                <a:highlight>
                  <a:srgbClr val="FF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highlight>
                <a:srgbClr val="FFFF00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군집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ko-KR" altLang="en-US" dirty="0" err="1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여행업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 및 관광호텔업 수</a:t>
            </a:r>
            <a:r>
              <a:rPr lang="en-US" altLang="ko-KR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highlight>
                <a:srgbClr val="00FF00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문화공간이 많고 출생건수가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적은 자치구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17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클러스터링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2AD4FA-EA0F-4720-95F9-C513C863439F}"/>
              </a:ext>
            </a:extLst>
          </p:cNvPr>
          <p:cNvGrpSpPr/>
          <p:nvPr/>
        </p:nvGrpSpPr>
        <p:grpSpPr>
          <a:xfrm>
            <a:off x="1172248" y="2111759"/>
            <a:ext cx="7057349" cy="2634483"/>
            <a:chOff x="1172248" y="1935240"/>
            <a:chExt cx="7057349" cy="26344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9719A-AAD2-4884-890E-6DBB9998CCCD}"/>
                </a:ext>
              </a:extLst>
            </p:cNvPr>
            <p:cNvSpPr txBox="1"/>
            <p:nvPr/>
          </p:nvSpPr>
          <p:spPr>
            <a:xfrm>
              <a:off x="1172248" y="3067815"/>
              <a:ext cx="7057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1.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토지면적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A6C5E-D292-46DE-B91F-B69BBCBC9CF9}"/>
                </a:ext>
              </a:extLst>
            </p:cNvPr>
            <p:cNvSpPr txBox="1"/>
            <p:nvPr/>
          </p:nvSpPr>
          <p:spPr>
            <a:xfrm>
              <a:off x="1172248" y="4200391"/>
              <a:ext cx="570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2.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상가개수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제과점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단란주점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위탁급식영업 수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C1FE5-355A-47E4-BBE7-1046C46AD57E}"/>
                </a:ext>
              </a:extLst>
            </p:cNvPr>
            <p:cNvSpPr txBox="1"/>
            <p:nvPr/>
          </p:nvSpPr>
          <p:spPr>
            <a:xfrm>
              <a:off x="1172248" y="1935240"/>
              <a:ext cx="7057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▽쓰레기 배출량과 연관된 변수</a:t>
              </a:r>
              <a:r>
                <a:rPr lang="en-US" altLang="ko-KR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지역특성</a:t>
              </a:r>
              <a:r>
                <a:rPr lang="en-US" altLang="ko-KR" b="1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585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759D5-6313-43E2-A2DF-57964F54BF7F}"/>
              </a:ext>
            </a:extLst>
          </p:cNvPr>
          <p:cNvSpPr txBox="1"/>
          <p:nvPr/>
        </p:nvSpPr>
        <p:spPr>
          <a:xfrm>
            <a:off x="918754" y="1773066"/>
            <a:ext cx="570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 전체 회귀식은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p-value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너무 높아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NA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반환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때문에 변수선택이 필수적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CA6E1A-27B0-499A-94B6-86FB357C6ED7}"/>
              </a:ext>
            </a:extLst>
          </p:cNvPr>
          <p:cNvSpPr/>
          <p:nvPr/>
        </p:nvSpPr>
        <p:spPr>
          <a:xfrm>
            <a:off x="659644" y="1885988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D9371-C114-4479-BC05-1C2957662E6D}"/>
              </a:ext>
            </a:extLst>
          </p:cNvPr>
          <p:cNvSpPr txBox="1"/>
          <p:nvPr/>
        </p:nvSpPr>
        <p:spPr>
          <a:xfrm>
            <a:off x="918754" y="302107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변수간의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단위가 다르므로 원활한 비교를 위해 스케일링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77D1B7-0B8B-421A-941B-E95B1EFA3875}"/>
              </a:ext>
            </a:extLst>
          </p:cNvPr>
          <p:cNvSpPr/>
          <p:nvPr/>
        </p:nvSpPr>
        <p:spPr>
          <a:xfrm>
            <a:off x="659643" y="3133997"/>
            <a:ext cx="143487" cy="1434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5CE88-6D4E-4167-8AF5-2B506B0B542A}"/>
              </a:ext>
            </a:extLst>
          </p:cNvPr>
          <p:cNvSpPr txBox="1"/>
          <p:nvPr/>
        </p:nvSpPr>
        <p:spPr>
          <a:xfrm>
            <a:off x="918754" y="3992085"/>
            <a:ext cx="722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 선택방법은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AIC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값을 비교해 혼합 방식 채택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FC1379-1C7D-463B-9827-8009732B37F1}"/>
              </a:ext>
            </a:extLst>
          </p:cNvPr>
          <p:cNvSpPr/>
          <p:nvPr/>
        </p:nvSpPr>
        <p:spPr>
          <a:xfrm>
            <a:off x="659643" y="4105007"/>
            <a:ext cx="143487" cy="14348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C5BA7-BCC3-43D2-8766-08BDE0748EFA}"/>
              </a:ext>
            </a:extLst>
          </p:cNvPr>
          <p:cNvSpPr txBox="1"/>
          <p:nvPr/>
        </p:nvSpPr>
        <p:spPr>
          <a:xfrm>
            <a:off x="918754" y="4850172"/>
            <a:ext cx="722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기간을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14,15,16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년으로 나누어서 비교하고 다시 전체 데이터로 비교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3E1D41-74EF-4170-8876-1E83828D9338}"/>
              </a:ext>
            </a:extLst>
          </p:cNvPr>
          <p:cNvSpPr/>
          <p:nvPr/>
        </p:nvSpPr>
        <p:spPr>
          <a:xfrm>
            <a:off x="659643" y="4963094"/>
            <a:ext cx="143487" cy="143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4E7D5-5941-4CFA-8B01-77EF92CE1B7C}"/>
              </a:ext>
            </a:extLst>
          </p:cNvPr>
          <p:cNvSpPr txBox="1"/>
          <p:nvPr/>
        </p:nvSpPr>
        <p:spPr>
          <a:xfrm>
            <a:off x="918754" y="5708259"/>
            <a:ext cx="722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공선성 및 다른 기타 여부 확인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EBB13AD-57C3-4F46-BC59-3C5607EEDB32}"/>
              </a:ext>
            </a:extLst>
          </p:cNvPr>
          <p:cNvSpPr/>
          <p:nvPr/>
        </p:nvSpPr>
        <p:spPr>
          <a:xfrm>
            <a:off x="659643" y="5821181"/>
            <a:ext cx="143487" cy="14348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74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84067-14AF-4F92-B6AD-2C64BE3B08AE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05B740-E381-4D25-BDD5-FEEFCAEC405E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7F0F74-BC3E-4046-9453-3BA53AC93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91873"/>
              </p:ext>
            </p:extLst>
          </p:nvPr>
        </p:nvGraphicFramePr>
        <p:xfrm>
          <a:off x="486575" y="1706212"/>
          <a:ext cx="11218848" cy="2062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04712">
                  <a:extLst>
                    <a:ext uri="{9D8B030D-6E8A-4147-A177-3AD203B41FA5}">
                      <a16:colId xmlns:a16="http://schemas.microsoft.com/office/drawing/2014/main" val="1661377079"/>
                    </a:ext>
                  </a:extLst>
                </a:gridCol>
                <a:gridCol w="1659010">
                  <a:extLst>
                    <a:ext uri="{9D8B030D-6E8A-4147-A177-3AD203B41FA5}">
                      <a16:colId xmlns:a16="http://schemas.microsoft.com/office/drawing/2014/main" val="2411154969"/>
                    </a:ext>
                  </a:extLst>
                </a:gridCol>
                <a:gridCol w="2131777">
                  <a:extLst>
                    <a:ext uri="{9D8B030D-6E8A-4147-A177-3AD203B41FA5}">
                      <a16:colId xmlns:a16="http://schemas.microsoft.com/office/drawing/2014/main" val="2914558304"/>
                    </a:ext>
                  </a:extLst>
                </a:gridCol>
                <a:gridCol w="4623349">
                  <a:extLst>
                    <a:ext uri="{9D8B030D-6E8A-4147-A177-3AD203B41FA5}">
                      <a16:colId xmlns:a16="http://schemas.microsoft.com/office/drawing/2014/main" val="3525363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년도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R-Square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검정 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(&lt;0.05)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 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76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0.66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일반 노인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39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0.77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유흥 주점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저체중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일반 노인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ALL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0.59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제과점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호텔 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비만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사업체 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사망 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15610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B71A36E-9D38-4F01-A8B4-DE3D002E4B8A}"/>
              </a:ext>
            </a:extLst>
          </p:cNvPr>
          <p:cNvSpPr txBox="1"/>
          <p:nvPr/>
        </p:nvSpPr>
        <p:spPr>
          <a:xfrm>
            <a:off x="1648849" y="5353983"/>
            <a:ext cx="967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년도 별로 유의한 변수가 다르나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대체적으로 </a:t>
            </a:r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체중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변수는 유의한 것으로 나옴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다중 공선성 해결 과정에서 많은 유의변수가 잘려 나감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해결 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VIF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값은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이하로 다중 공선성의 문제가 없다고 판단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DDF931F-5383-4F8B-81AA-AF80FFB7EA58}"/>
              </a:ext>
            </a:extLst>
          </p:cNvPr>
          <p:cNvSpPr/>
          <p:nvPr/>
        </p:nvSpPr>
        <p:spPr>
          <a:xfrm>
            <a:off x="5873931" y="4625338"/>
            <a:ext cx="444137" cy="47459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9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71D9A-3FF3-448B-BCF7-32A885AC4D6C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B73C70-034F-4880-AD85-9206ABD50A5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0182E-E072-4ED4-A071-C2BC505AFBAB}"/>
              </a:ext>
            </a:extLst>
          </p:cNvPr>
          <p:cNvSpPr txBox="1"/>
          <p:nvPr/>
        </p:nvSpPr>
        <p:spPr>
          <a:xfrm>
            <a:off x="926035" y="1723629"/>
            <a:ext cx="10978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유의한 변수는 출생 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</a:t>
            </a: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건수는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출생건수가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(1250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0.76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(530ton)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9DE1D-0AF5-42FB-A927-8DD51A74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331" y="3016060"/>
            <a:ext cx="3131800" cy="2670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83F5D2-5985-41A3-8AB8-BA2544E9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15" y="3016060"/>
            <a:ext cx="3116534" cy="2670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50B2A2-6954-4909-A29C-BB5DE1C5E471}"/>
              </a:ext>
            </a:extLst>
          </p:cNvPr>
          <p:cNvSpPr txBox="1"/>
          <p:nvPr/>
        </p:nvSpPr>
        <p:spPr>
          <a:xfrm>
            <a:off x="3410358" y="5902155"/>
            <a:ext cx="5371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정규성은 강서구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성동구가 잘 맞지는 않으나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cooks’distance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넘는 자치구는 없는 것으로 확인되었다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75B8D3-34A4-4402-9652-C667A2BB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38" y="3016060"/>
            <a:ext cx="3155395" cy="26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4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71D9A-3FF3-448B-BCF7-32A885AC4D6C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B73C70-034F-4880-AD85-9206ABD50A5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0182E-E072-4ED4-A071-C2BC505AFBAB}"/>
              </a:ext>
            </a:extLst>
          </p:cNvPr>
          <p:cNvSpPr txBox="1"/>
          <p:nvPr/>
        </p:nvSpPr>
        <p:spPr>
          <a:xfrm>
            <a:off x="926035" y="1723629"/>
            <a:ext cx="10978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유의한 변수는 출생 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노인 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(-)</a:t>
            </a: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건수는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출생건수가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(1260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0.85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(852ton)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노인 수는 음의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노인 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(1895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-0.5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(501ton)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3AE8A4-0FC0-4D66-AB71-D637B46F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75" y="3648894"/>
            <a:ext cx="2718925" cy="2338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8897D6-D8FA-40A0-8906-4F82DE2F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55" y="3648892"/>
            <a:ext cx="2718925" cy="2308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50A52E-13F8-42C4-806A-363E02B906CD}"/>
              </a:ext>
            </a:extLst>
          </p:cNvPr>
          <p:cNvSpPr txBox="1"/>
          <p:nvPr/>
        </p:nvSpPr>
        <p:spPr>
          <a:xfrm>
            <a:off x="3519013" y="6050201"/>
            <a:ext cx="5371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정규성은 성동구가 어긋나나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ctr"/>
            <a:r>
              <a:rPr lang="en-US" altLang="ko-KR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cooks’distance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넘는 자치구는 없는 것으로 확인되었다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4F2DAD-4952-4EA9-AD68-5417CC1C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68" y="3663925"/>
            <a:ext cx="2761452" cy="23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1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71D9A-3FF3-448B-BCF7-32A885AC4D6C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B73C70-034F-4880-AD85-9206ABD50A5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0182E-E072-4ED4-A071-C2BC505AFBAB}"/>
              </a:ext>
            </a:extLst>
          </p:cNvPr>
          <p:cNvSpPr txBox="1"/>
          <p:nvPr/>
        </p:nvSpPr>
        <p:spPr>
          <a:xfrm>
            <a:off x="926035" y="1723629"/>
            <a:ext cx="109785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유의한 변수는 출생 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노인 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(-),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비율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유흥주점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건수는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출생건수가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(1160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(930ton)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비율은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</a:t>
            </a:r>
            <a:r>
              <a:rPr lang="ko-KR" altLang="en-US" sz="16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비율이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(1.13%),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0.38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(344ton)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 주점은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유흥 주점이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(76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0.6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(558ton)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노인 수는 음의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노인 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(2212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-0.42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(390ton)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212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71D9A-3FF3-448B-BCF7-32A885AC4D6C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B73C70-034F-4880-AD85-9206ABD50A5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A498DC-0515-4CA5-B9DC-D3D42FF6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35" y="1995523"/>
            <a:ext cx="3305556" cy="2856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69DB5D-E72E-4727-85B0-A36382DE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03" y="2005509"/>
            <a:ext cx="3305556" cy="2846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090055-26E5-41B8-B18B-5ADF0048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571" y="1974944"/>
            <a:ext cx="3309241" cy="2856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B5B3B2-40C0-440B-849E-CEBEFC2266D7}"/>
              </a:ext>
            </a:extLst>
          </p:cNvPr>
          <p:cNvSpPr txBox="1"/>
          <p:nvPr/>
        </p:nvSpPr>
        <p:spPr>
          <a:xfrm>
            <a:off x="3519013" y="5327175"/>
            <a:ext cx="5371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정규성은 관악구가 어긋나나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ctr"/>
            <a:r>
              <a:rPr lang="en-US" altLang="ko-KR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cooks’distance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넘는 자치구는 없는 것으로 확인되었다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54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71D9A-3FF3-448B-BCF7-32A885AC4D6C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년도 분석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B73C70-034F-4880-AD85-9206ABD50A5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0182E-E072-4ED4-A071-C2BC505AFBAB}"/>
              </a:ext>
            </a:extLst>
          </p:cNvPr>
          <p:cNvSpPr txBox="1"/>
          <p:nvPr/>
        </p:nvSpPr>
        <p:spPr>
          <a:xfrm>
            <a:off x="768297" y="1595021"/>
            <a:ext cx="109785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유의한 변수는 출생 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제과점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호텔 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 비율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(+),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 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(-),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 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(-)</a:t>
            </a: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 건수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출생건수가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(1127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0.9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(795ton)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호텔 수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호텔 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(13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0.45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(495ton)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highlight>
                  <a:srgbClr val="00FF00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 비율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양의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 비율이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(2.45%),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0.6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(221ton)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 수는 음의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 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 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(13423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-0.5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(442ton)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사망건수는 음의 관계를 보임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▶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변수가 고정될 때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                                  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 건수가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표준편차만큼 증가할 때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(486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),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배출량은 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-0.54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표준편차</a:t>
            </a:r>
            <a:r>
              <a:rPr lang="en-US" altLang="ko-KR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(477ton) </a:t>
            </a:r>
            <a:r>
              <a:rPr lang="ko-KR" altLang="en-US" sz="16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</a:t>
            </a:r>
            <a:endParaRPr lang="en-US" altLang="ko-KR" sz="16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74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266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주제선정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CD8E02-7A54-42E0-97EC-6ABF20246B8F}"/>
              </a:ext>
            </a:extLst>
          </p:cNvPr>
          <p:cNvSpPr txBox="1"/>
          <p:nvPr/>
        </p:nvSpPr>
        <p:spPr>
          <a:xfrm>
            <a:off x="768254" y="1162116"/>
            <a:ext cx="502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배출량과 처리 인원의 데이터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필기구, 문구, 연필, 개체이(가) 표시된 사진&#10;&#10;높은 신뢰도로 생성된 설명">
            <a:extLst>
              <a:ext uri="{FF2B5EF4-FFF2-40B4-BE49-F238E27FC236}">
                <a16:creationId xmlns:a16="http://schemas.microsoft.com/office/drawing/2014/main" id="{8A789289-BF4D-4D2B-B20F-3EBE3F252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1518089"/>
            <a:ext cx="8830492" cy="4688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78245-4A84-4665-9304-9BD4EF9ACA4C}"/>
              </a:ext>
            </a:extLst>
          </p:cNvPr>
          <p:cNvSpPr txBox="1"/>
          <p:nvPr/>
        </p:nvSpPr>
        <p:spPr>
          <a:xfrm>
            <a:off x="4125409" y="6340253"/>
            <a:ext cx="502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빨간막대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배출량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초록막대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처리인원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4677FE-FD26-4982-878B-ECD065915D4A}"/>
              </a:ext>
            </a:extLst>
          </p:cNvPr>
          <p:cNvSpPr/>
          <p:nvPr/>
        </p:nvSpPr>
        <p:spPr>
          <a:xfrm>
            <a:off x="7297783" y="1698171"/>
            <a:ext cx="191588" cy="3944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BEB134-E247-4072-AE0C-A747E1F6A9E5}"/>
              </a:ext>
            </a:extLst>
          </p:cNvPr>
          <p:cNvSpPr/>
          <p:nvPr/>
        </p:nvSpPr>
        <p:spPr>
          <a:xfrm>
            <a:off x="8817429" y="3814354"/>
            <a:ext cx="191588" cy="1828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20FB3-9B47-4BBC-AEC9-D43494A2C62F}"/>
              </a:ext>
            </a:extLst>
          </p:cNvPr>
          <p:cNvSpPr txBox="1"/>
          <p:nvPr/>
        </p:nvSpPr>
        <p:spPr>
          <a:xfrm>
            <a:off x="6863333" y="1328839"/>
            <a:ext cx="8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송파구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DFBF7-DA62-4FDF-9558-FB3CB694F359}"/>
              </a:ext>
            </a:extLst>
          </p:cNvPr>
          <p:cNvSpPr txBox="1"/>
          <p:nvPr/>
        </p:nvSpPr>
        <p:spPr>
          <a:xfrm>
            <a:off x="8478773" y="3350397"/>
            <a:ext cx="8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종로구</a:t>
            </a:r>
          </a:p>
        </p:txBody>
      </p:sp>
    </p:spTree>
    <p:extLst>
      <p:ext uri="{BB962C8B-B14F-4D97-AF65-F5344CB8AC3E}">
        <p14:creationId xmlns:p14="http://schemas.microsoft.com/office/powerpoint/2010/main" val="2684100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DFDC74-037C-45A8-8E05-0083CA07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07" y="1500671"/>
            <a:ext cx="3279909" cy="280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F350C2-3A10-489F-B60D-8C7FBDC9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57" y="1500671"/>
            <a:ext cx="3279909" cy="2800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10840E-52D6-4C14-998B-8390399F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436" y="1500678"/>
            <a:ext cx="3284057" cy="2800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9E1FF-0E7D-4002-AAC2-07E97B53D7E0}"/>
              </a:ext>
            </a:extLst>
          </p:cNvPr>
          <p:cNvSpPr txBox="1"/>
          <p:nvPr/>
        </p:nvSpPr>
        <p:spPr>
          <a:xfrm>
            <a:off x="3745435" y="4550255"/>
            <a:ext cx="5371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정규성은 송파구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강남구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성동구가 어긋나나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ctr"/>
            <a:r>
              <a:rPr lang="en-US" altLang="ko-KR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cooks’distance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넘는 자치구는 없는 것으로 확인되었다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890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회귀분석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E0A7E-DAD4-4A27-9C35-CDBF3E08994A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결론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2BE943-7D24-424D-8161-97BA2948CC97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C8231-15EE-4A22-9D2A-F393DDC15A7E}"/>
              </a:ext>
            </a:extLst>
          </p:cNvPr>
          <p:cNvSpPr txBox="1"/>
          <p:nvPr/>
        </p:nvSpPr>
        <p:spPr>
          <a:xfrm>
            <a:off x="624810" y="2083024"/>
            <a:ext cx="112188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대체적으로 </a:t>
            </a:r>
            <a:r>
              <a:rPr lang="ko-KR" altLang="en-US" sz="20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출생률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높을수록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사망률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낮을수록 쓰레기 배출량이 높아지는 경향을 보인다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인구와의 영향을  무시할 수는 없으나 인구와 쓰레기 배출량의 상관관계 및 회귀 유의성을 보면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매우 유의하지 않은 것으로 보인다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즉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출생률과 사망률 자체의 효과가 큰 것으로 보인다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또한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상가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증가도 쓰레기 배출량에 영향을 미치는 것으로 보인다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신기하게도 </a:t>
            </a:r>
            <a:r>
              <a:rPr lang="en-US" altLang="ko-KR" sz="20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BMI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낮거나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높을수록 즉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정상인의 체중에서 벗어날수록 쓰레기 배출량이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늘어나는 것으로 보인다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7169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9719A-AAD2-4884-890E-6DBB9998CCCD}"/>
              </a:ext>
            </a:extLst>
          </p:cNvPr>
          <p:cNvSpPr txBox="1"/>
          <p:nvPr/>
        </p:nvSpPr>
        <p:spPr>
          <a:xfrm>
            <a:off x="918754" y="1773066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PCA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통한 회귀분석 결과를 알아보기 위해 실시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61F97C-1141-4958-BAD9-0D68BD9D7B58}"/>
              </a:ext>
            </a:extLst>
          </p:cNvPr>
          <p:cNvSpPr/>
          <p:nvPr/>
        </p:nvSpPr>
        <p:spPr>
          <a:xfrm>
            <a:off x="659644" y="1885988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A6C5E-D292-46DE-B91F-B69BBCBC9CF9}"/>
              </a:ext>
            </a:extLst>
          </p:cNvPr>
          <p:cNvSpPr txBox="1"/>
          <p:nvPr/>
        </p:nvSpPr>
        <p:spPr>
          <a:xfrm>
            <a:off x="918754" y="263022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scree plot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분산 누적 설명력을 통해 주성분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갯수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결정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281D380-1D7D-4CB5-8DC8-F33574223E7C}"/>
              </a:ext>
            </a:extLst>
          </p:cNvPr>
          <p:cNvSpPr/>
          <p:nvPr/>
        </p:nvSpPr>
        <p:spPr>
          <a:xfrm>
            <a:off x="659643" y="2743145"/>
            <a:ext cx="143487" cy="14348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84067-14AF-4F92-B6AD-2C64BE3B08AE}"/>
              </a:ext>
            </a:extLst>
          </p:cNvPr>
          <p:cNvSpPr txBox="1"/>
          <p:nvPr/>
        </p:nvSpPr>
        <p:spPr>
          <a:xfrm>
            <a:off x="926035" y="1103311"/>
            <a:ext cx="967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scree plot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분산 누적 설명력을 비교해 최적의 개수를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개로 설정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05B740-E381-4D25-BDD5-FEEFCAEC405E}"/>
              </a:ext>
            </a:extLst>
          </p:cNvPr>
          <p:cNvSpPr/>
          <p:nvPr/>
        </p:nvSpPr>
        <p:spPr>
          <a:xfrm>
            <a:off x="624810" y="1231622"/>
            <a:ext cx="143487" cy="143487"/>
          </a:xfrm>
          <a:prstGeom prst="ellipse">
            <a:avLst/>
          </a:prstGeom>
          <a:solidFill>
            <a:srgbClr val="ADB495"/>
          </a:solidFill>
          <a:ln>
            <a:solidFill>
              <a:srgbClr val="ADB4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7F0F74-BC3E-4046-9453-3BA53AC93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00374"/>
              </p:ext>
            </p:extLst>
          </p:nvPr>
        </p:nvGraphicFramePr>
        <p:xfrm>
          <a:off x="486575" y="1706212"/>
          <a:ext cx="11218848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04712">
                  <a:extLst>
                    <a:ext uri="{9D8B030D-6E8A-4147-A177-3AD203B41FA5}">
                      <a16:colId xmlns:a16="http://schemas.microsoft.com/office/drawing/2014/main" val="1661377079"/>
                    </a:ext>
                  </a:extLst>
                </a:gridCol>
                <a:gridCol w="1659010">
                  <a:extLst>
                    <a:ext uri="{9D8B030D-6E8A-4147-A177-3AD203B41FA5}">
                      <a16:colId xmlns:a16="http://schemas.microsoft.com/office/drawing/2014/main" val="2411154969"/>
                    </a:ext>
                  </a:extLst>
                </a:gridCol>
                <a:gridCol w="2131777">
                  <a:extLst>
                    <a:ext uri="{9D8B030D-6E8A-4147-A177-3AD203B41FA5}">
                      <a16:colId xmlns:a16="http://schemas.microsoft.com/office/drawing/2014/main" val="2914558304"/>
                    </a:ext>
                  </a:extLst>
                </a:gridCol>
                <a:gridCol w="4623349">
                  <a:extLst>
                    <a:ext uri="{9D8B030D-6E8A-4147-A177-3AD203B41FA5}">
                      <a16:colId xmlns:a16="http://schemas.microsoft.com/office/drawing/2014/main" val="3525363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년도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R-Square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검정 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(&lt;0.05)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 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76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0.52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0.44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39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0.43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ALL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0.60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15610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158D069-032E-4448-91E4-476BD138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27" y="4099432"/>
            <a:ext cx="2717249" cy="23513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D507E2-D50B-424F-8865-95B1F700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47" y="4099432"/>
            <a:ext cx="2773471" cy="23513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FCF654-B5E4-4018-AB5F-0821148E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89" y="4094436"/>
            <a:ext cx="2792410" cy="23513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4F1B1-AE07-408C-969A-84B543801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020" y="4094436"/>
            <a:ext cx="2730870" cy="23513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AFB2A7-5887-4896-8AEC-00D1777C697D}"/>
              </a:ext>
            </a:extLst>
          </p:cNvPr>
          <p:cNvSpPr txBox="1"/>
          <p:nvPr/>
        </p:nvSpPr>
        <p:spPr>
          <a:xfrm>
            <a:off x="1365038" y="3722238"/>
            <a:ext cx="89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3A5FE-5646-404E-9267-71E1E9CDF26B}"/>
              </a:ext>
            </a:extLst>
          </p:cNvPr>
          <p:cNvSpPr txBox="1"/>
          <p:nvPr/>
        </p:nvSpPr>
        <p:spPr>
          <a:xfrm>
            <a:off x="4426101" y="3722238"/>
            <a:ext cx="89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474D0-F348-4B58-BAD9-ECEADDEEF61D}"/>
              </a:ext>
            </a:extLst>
          </p:cNvPr>
          <p:cNvSpPr txBox="1"/>
          <p:nvPr/>
        </p:nvSpPr>
        <p:spPr>
          <a:xfrm>
            <a:off x="7343473" y="3722238"/>
            <a:ext cx="89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267024-15C7-41EA-A5E3-DF8014C128F6}"/>
              </a:ext>
            </a:extLst>
          </p:cNvPr>
          <p:cNvSpPr txBox="1"/>
          <p:nvPr/>
        </p:nvSpPr>
        <p:spPr>
          <a:xfrm>
            <a:off x="10260845" y="3722238"/>
            <a:ext cx="89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11443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 결과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유의변수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PC1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0C4BD-C86F-4EC9-9859-BF7B87FD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7" y="1685337"/>
            <a:ext cx="5064751" cy="3348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0A514-A887-4D0B-BAE4-4B45E2B06D3A}"/>
              </a:ext>
            </a:extLst>
          </p:cNvPr>
          <p:cNvSpPr txBox="1"/>
          <p:nvPr/>
        </p:nvSpPr>
        <p:spPr>
          <a:xfrm>
            <a:off x="591465" y="5239306"/>
            <a:ext cx="1112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관계이므로 작아지면 작아질수록 쓰레기 배출량은 증가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즉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2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그래프에서 음의 관계에 있는 변수가 커질수록 쓰레기 배출량은 증가한다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음식점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사업체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종사자 수의 영향이 크다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14BAAF-69F5-49C4-8C52-11270C853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34" y="1685336"/>
            <a:ext cx="5064751" cy="33482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033A7B-58B5-4E38-BFF9-2E8D8EF219F9}"/>
              </a:ext>
            </a:extLst>
          </p:cNvPr>
          <p:cNvSpPr txBox="1"/>
          <p:nvPr/>
        </p:nvSpPr>
        <p:spPr>
          <a:xfrm>
            <a:off x="474617" y="97236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967751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 결과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유의변수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PC1, PC2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3E576-0229-4EB2-A85A-9318C916C9A7}"/>
              </a:ext>
            </a:extLst>
          </p:cNvPr>
          <p:cNvSpPr txBox="1"/>
          <p:nvPr/>
        </p:nvSpPr>
        <p:spPr>
          <a:xfrm>
            <a:off x="474617" y="97236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76932-E360-40DB-A45A-7B3A798C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" y="1972511"/>
            <a:ext cx="3609703" cy="3619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06B5C8-5F55-45FA-837D-6AF6B5E4F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67" y="1972511"/>
            <a:ext cx="3609703" cy="3619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A780B-6BA3-4FB1-B419-3581E693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17" y="1950759"/>
            <a:ext cx="3935730" cy="3641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C7E6D-A55A-4F6A-8657-BC01765245FB}"/>
              </a:ext>
            </a:extLst>
          </p:cNvPr>
          <p:cNvSpPr txBox="1"/>
          <p:nvPr/>
        </p:nvSpPr>
        <p:spPr>
          <a:xfrm>
            <a:off x="391168" y="5692151"/>
            <a:ext cx="1112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관계이며 앞의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비슷한 양상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PC2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양의 관계이므로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3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그래프의 양의 관계에 있는 변수들이 커지면 쓰레기 배출량이 증가한다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인구학적 변수의 영향이 크다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46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 결과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유의변수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PC1, PC2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3E576-0229-4EB2-A85A-9318C916C9A7}"/>
              </a:ext>
            </a:extLst>
          </p:cNvPr>
          <p:cNvSpPr txBox="1"/>
          <p:nvPr/>
        </p:nvSpPr>
        <p:spPr>
          <a:xfrm>
            <a:off x="474617" y="97236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2016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데이터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B76932-E360-40DB-A45A-7B3A798C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7" y="1972511"/>
            <a:ext cx="3609703" cy="36192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06B5C8-5F55-45FA-837D-6AF6B5E4F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67" y="1972511"/>
            <a:ext cx="3609703" cy="3619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C7E6D-A55A-4F6A-8657-BC01765245FB}"/>
              </a:ext>
            </a:extLst>
          </p:cNvPr>
          <p:cNvSpPr txBox="1"/>
          <p:nvPr/>
        </p:nvSpPr>
        <p:spPr>
          <a:xfrm>
            <a:off x="391168" y="5692151"/>
            <a:ext cx="12907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PC1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2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그래프의 음의 관계에 있는 변수가 커질수록 쓰레기 배출량이 증가한다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음식점 및 사업체 수가 적을수록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작아짐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PC2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3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그래프의 음의 관계에 있는 변수가 커질수록 쓰레기 배출량이 증가한다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사망건수가 적을수록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작아짐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1AFD0-4984-4A8E-969B-1BBE88CB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8" y="1972511"/>
            <a:ext cx="3609702" cy="3619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E0BB9-33B5-457F-8F89-84E9FB214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366" y="1972787"/>
            <a:ext cx="3609701" cy="3619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146E78-E011-4469-B664-817C8DC12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14" y="1972510"/>
            <a:ext cx="3909790" cy="3619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837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1EC54-C629-49F6-969E-499DE15ADFFE}"/>
              </a:ext>
            </a:extLst>
          </p:cNvPr>
          <p:cNvSpPr txBox="1"/>
          <p:nvPr/>
        </p:nvSpPr>
        <p:spPr>
          <a:xfrm>
            <a:off x="474617" y="1316005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 결과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유의변수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PC1, PC2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F3E576-0229-4EB2-A85A-9318C916C9A7}"/>
              </a:ext>
            </a:extLst>
          </p:cNvPr>
          <p:cNvSpPr txBox="1"/>
          <p:nvPr/>
        </p:nvSpPr>
        <p:spPr>
          <a:xfrm>
            <a:off x="474617" y="972363"/>
            <a:ext cx="570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 평균 데이터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6B5C8-5F55-45FA-837D-6AF6B5E4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67" y="1972511"/>
            <a:ext cx="3609703" cy="3619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C7E6D-A55A-4F6A-8657-BC01765245FB}"/>
              </a:ext>
            </a:extLst>
          </p:cNvPr>
          <p:cNvSpPr txBox="1"/>
          <p:nvPr/>
        </p:nvSpPr>
        <p:spPr>
          <a:xfrm>
            <a:off x="391168" y="5692151"/>
            <a:ext cx="11957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2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그래프의 음의 관계에 있는 변수가 커질수록 쓰레기 배출량이 증가한다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상업이 발달할수록 작아지는 경향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PC2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음의 관계이다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3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번째 그래프의 음의 관계에 있는 변수가 커질수록 쓰레기 배출량이 증가한다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사망건수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노인 수가 작아질수록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작아지는 경향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46E78-E011-4469-B664-817C8DC1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4" y="1972510"/>
            <a:ext cx="3909790" cy="3619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EDF1CC-D4FC-44E7-987F-960FC65D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1" y="1972235"/>
            <a:ext cx="3722548" cy="36634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307321-4EC1-4AB6-8F8F-3F7D4769E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363" y="1981571"/>
            <a:ext cx="3537185" cy="3610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11676C-F4DD-41D6-804F-C56F3843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114" y="1972235"/>
            <a:ext cx="3912262" cy="3619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9936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데이터분석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88D8E-3A8C-4FD1-99C6-7F3274D0AC10}"/>
              </a:ext>
            </a:extLst>
          </p:cNvPr>
          <p:cNvSpPr txBox="1"/>
          <p:nvPr/>
        </p:nvSpPr>
        <p:spPr>
          <a:xfrm>
            <a:off x="435772" y="1140485"/>
            <a:ext cx="11177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결론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–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해석하기 어렵다는 단점 및 포기하는 분산의 설명력이 있는 만큼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R-Square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떨어진다는 단점이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그러나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24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차원이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차원으로 줄어든다는 점에서 강점을 가지고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허나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여기서는 행이 많지 안고 열 자체도 그렇게 많지 않다는 점에서 설명하기 쉬운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변수 선택법이 더 유용하다고 생각한다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86837A-5DA7-4E07-BE79-586B5982B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73415"/>
              </p:ext>
            </p:extLst>
          </p:nvPr>
        </p:nvGraphicFramePr>
        <p:xfrm>
          <a:off x="527970" y="4649708"/>
          <a:ext cx="11177453" cy="19688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94363">
                  <a:extLst>
                    <a:ext uri="{9D8B030D-6E8A-4147-A177-3AD203B41FA5}">
                      <a16:colId xmlns:a16="http://schemas.microsoft.com/office/drawing/2014/main" val="1661377079"/>
                    </a:ext>
                  </a:extLst>
                </a:gridCol>
                <a:gridCol w="1652889">
                  <a:extLst>
                    <a:ext uri="{9D8B030D-6E8A-4147-A177-3AD203B41FA5}">
                      <a16:colId xmlns:a16="http://schemas.microsoft.com/office/drawing/2014/main" val="2411154969"/>
                    </a:ext>
                  </a:extLst>
                </a:gridCol>
                <a:gridCol w="2123911">
                  <a:extLst>
                    <a:ext uri="{9D8B030D-6E8A-4147-A177-3AD203B41FA5}">
                      <a16:colId xmlns:a16="http://schemas.microsoft.com/office/drawing/2014/main" val="2914558304"/>
                    </a:ext>
                  </a:extLst>
                </a:gridCol>
                <a:gridCol w="4606290">
                  <a:extLst>
                    <a:ext uri="{9D8B030D-6E8A-4147-A177-3AD203B41FA5}">
                      <a16:colId xmlns:a16="http://schemas.microsoft.com/office/drawing/2014/main" val="3525363486"/>
                    </a:ext>
                  </a:extLst>
                </a:gridCol>
              </a:tblGrid>
              <a:tr h="393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년도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R-Square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검정 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(&lt;0.05)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 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760560"/>
                  </a:ext>
                </a:extLst>
              </a:tr>
              <a:tr h="39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0.52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9973"/>
                  </a:ext>
                </a:extLst>
              </a:tr>
              <a:tr h="39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0.44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397404"/>
                  </a:ext>
                </a:extLst>
              </a:tr>
              <a:tr h="39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0.43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37315"/>
                  </a:ext>
                </a:extLst>
              </a:tr>
              <a:tr h="39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ALL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0.60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PC1,PC2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1561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886C061-CFAC-4004-B461-AC9C72507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05019"/>
              </p:ext>
            </p:extLst>
          </p:nvPr>
        </p:nvGraphicFramePr>
        <p:xfrm>
          <a:off x="527970" y="2729468"/>
          <a:ext cx="11218848" cy="1920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04712">
                  <a:extLst>
                    <a:ext uri="{9D8B030D-6E8A-4147-A177-3AD203B41FA5}">
                      <a16:colId xmlns:a16="http://schemas.microsoft.com/office/drawing/2014/main" val="1661377079"/>
                    </a:ext>
                  </a:extLst>
                </a:gridCol>
                <a:gridCol w="1659010">
                  <a:extLst>
                    <a:ext uri="{9D8B030D-6E8A-4147-A177-3AD203B41FA5}">
                      <a16:colId xmlns:a16="http://schemas.microsoft.com/office/drawing/2014/main" val="2411154969"/>
                    </a:ext>
                  </a:extLst>
                </a:gridCol>
                <a:gridCol w="2131777">
                  <a:extLst>
                    <a:ext uri="{9D8B030D-6E8A-4147-A177-3AD203B41FA5}">
                      <a16:colId xmlns:a16="http://schemas.microsoft.com/office/drawing/2014/main" val="2914558304"/>
                    </a:ext>
                  </a:extLst>
                </a:gridCol>
                <a:gridCol w="4623349">
                  <a:extLst>
                    <a:ext uri="{9D8B030D-6E8A-4147-A177-3AD203B41FA5}">
                      <a16:colId xmlns:a16="http://schemas.microsoft.com/office/drawing/2014/main" val="3525363486"/>
                    </a:ext>
                  </a:extLst>
                </a:gridCol>
              </a:tblGrid>
              <a:tr h="1954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년도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R-Square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검정 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(&lt;0.05)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 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760560"/>
                  </a:ext>
                </a:extLst>
              </a:tr>
              <a:tr h="195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0.45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99973"/>
                  </a:ext>
                </a:extLst>
              </a:tr>
              <a:tr h="195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2015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0.66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일반 노인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397404"/>
                  </a:ext>
                </a:extLst>
              </a:tr>
              <a:tr h="195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2016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0.77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유흥 주점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저체중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일반 노인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037315"/>
                  </a:ext>
                </a:extLst>
              </a:tr>
              <a:tr h="305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ALL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0.59</a:t>
                      </a:r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매우 유의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제과점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출생 건수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호텔 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비만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사업체 수</a:t>
                      </a:r>
                      <a:r>
                        <a:rPr lang="en-US" altLang="ko-KR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사망 건수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15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803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결론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2D94B-1972-4B62-BF37-4CE7D0811D7B}"/>
              </a:ext>
            </a:extLst>
          </p:cNvPr>
          <p:cNvSpPr txBox="1"/>
          <p:nvPr/>
        </p:nvSpPr>
        <p:spPr>
          <a:xfrm>
            <a:off x="572588" y="1557138"/>
            <a:ext cx="11046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배출과 연관된 변수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지역특성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해석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</a:p>
          <a:p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출생률이 높을수록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사망률이 적을수록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저체중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비율이 높을수록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주변에 상가개수가 많을수록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배출량이 증가하는 경향이 보인다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[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문제해결</a:t>
            </a:r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]</a:t>
            </a:r>
          </a:p>
          <a:p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배출량과는 무관하게 처리인원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지원인원의 경우는 효율적으로 배치되지 않고 있기에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우선적으로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현재상황에 맞춰 효율적으로 쓰레기 처리인원을 배치를 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위의 변수들을 통해 쓰레기 배출량을 예측하여 지원인원을 유동적으로 배치시킬 수 있다면 쓰레기 처리가 좀 더 효율적으로 이루어질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수있을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것이다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4372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266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주제선정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CD8E02-7A54-42E0-97EC-6ABF20246B8F}"/>
              </a:ext>
            </a:extLst>
          </p:cNvPr>
          <p:cNvSpPr txBox="1"/>
          <p:nvPr/>
        </p:nvSpPr>
        <p:spPr>
          <a:xfrm>
            <a:off x="768254" y="1162116"/>
            <a:ext cx="502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배출량과 쓰레기 처리 데이터 변수 각 각의 상관관계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101E1-B4E6-418C-945D-26109422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54" y="1575144"/>
            <a:ext cx="5020755" cy="434937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F372E0-5F43-4E40-A7D1-086234D33647}"/>
              </a:ext>
            </a:extLst>
          </p:cNvPr>
          <p:cNvCxnSpPr/>
          <p:nvPr/>
        </p:nvCxnSpPr>
        <p:spPr>
          <a:xfrm>
            <a:off x="992778" y="2908663"/>
            <a:ext cx="41365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B62273-8F97-4239-9297-AB01E19BCB1B}"/>
              </a:ext>
            </a:extLst>
          </p:cNvPr>
          <p:cNvCxnSpPr/>
          <p:nvPr/>
        </p:nvCxnSpPr>
        <p:spPr>
          <a:xfrm>
            <a:off x="992778" y="4680857"/>
            <a:ext cx="41365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17B0801-9DB2-4688-A5A4-715311CF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57137"/>
            <a:ext cx="5028075" cy="4367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4F78D-BE6F-4CFB-BDAC-34C84D4F9A7C}"/>
              </a:ext>
            </a:extLst>
          </p:cNvPr>
          <p:cNvSpPr txBox="1"/>
          <p:nvPr/>
        </p:nvSpPr>
        <p:spPr>
          <a:xfrm>
            <a:off x="6024498" y="1167066"/>
            <a:ext cx="5020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1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인당 쓰레기 처리량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93918-8EF5-463B-BDB8-3FC7B305EA61}"/>
              </a:ext>
            </a:extLst>
          </p:cNvPr>
          <p:cNvSpPr txBox="1"/>
          <p:nvPr/>
        </p:nvSpPr>
        <p:spPr>
          <a:xfrm>
            <a:off x="7804088" y="2236206"/>
            <a:ext cx="8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성동구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DDF7D-5848-4469-88AA-FC2E90724508}"/>
              </a:ext>
            </a:extLst>
          </p:cNvPr>
          <p:cNvSpPr txBox="1"/>
          <p:nvPr/>
        </p:nvSpPr>
        <p:spPr>
          <a:xfrm>
            <a:off x="8610036" y="3059668"/>
            <a:ext cx="8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용산구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35DD4-519E-447B-9CB5-BDA987F0661D}"/>
              </a:ext>
            </a:extLst>
          </p:cNvPr>
          <p:cNvSpPr txBox="1"/>
          <p:nvPr/>
        </p:nvSpPr>
        <p:spPr>
          <a:xfrm>
            <a:off x="9641897" y="1476607"/>
            <a:ext cx="8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FFF00"/>
                </a:highlight>
              </a:rPr>
              <a:t>중구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82A8C-D5D0-401C-82F1-DCA28F24D080}"/>
              </a:ext>
            </a:extLst>
          </p:cNvPr>
          <p:cNvSpPr txBox="1"/>
          <p:nvPr/>
        </p:nvSpPr>
        <p:spPr>
          <a:xfrm>
            <a:off x="0" y="6086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</a:t>
            </a:r>
            <a:r>
              <a:rPr lang="ko-KR" altLang="en-US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쓰레기 배출에 따른 쓰레기 처리 및 지원이 효율적 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</a:t>
            </a:r>
            <a:endParaRPr lang="en-US" altLang="ko-KR" sz="3200" dirty="0">
              <a:solidFill>
                <a:srgbClr val="FF0000"/>
              </a:solidFill>
              <a:highlight>
                <a:srgbClr val="FFFF00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4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6.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DE60D-3145-4780-8342-F1BEE9029E53}"/>
              </a:ext>
            </a:extLst>
          </p:cNvPr>
          <p:cNvSpPr txBox="1"/>
          <p:nvPr/>
        </p:nvSpPr>
        <p:spPr>
          <a:xfrm>
            <a:off x="3256478" y="3044279"/>
            <a:ext cx="5679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rgbClr val="01A97A"/>
                  </a:solidFill>
                </a:ln>
                <a:solidFill>
                  <a:srgbClr val="01A97A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Times New Roman" panose="02020603050405020304" pitchFamily="18" charset="0"/>
              </a:rPr>
              <a:t>감사합니다 </a:t>
            </a:r>
            <a:r>
              <a:rPr lang="en-US" altLang="ko-KR" sz="4400" dirty="0">
                <a:ln>
                  <a:solidFill>
                    <a:srgbClr val="01A97A"/>
                  </a:solidFill>
                </a:ln>
                <a:solidFill>
                  <a:srgbClr val="01A97A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Times New Roman" panose="02020603050405020304" pitchFamily="18" charset="0"/>
              </a:rPr>
              <a:t>!</a:t>
            </a:r>
            <a:endParaRPr lang="ko-KR" altLang="en-US" sz="4400" dirty="0">
              <a:ln>
                <a:solidFill>
                  <a:srgbClr val="01A97A"/>
                </a:solidFill>
              </a:ln>
              <a:solidFill>
                <a:srgbClr val="01A97A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6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22118" y="168676"/>
            <a:ext cx="11628582" cy="6447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42832A-7A28-43C2-A175-6D5CD8BD24DC}"/>
              </a:ext>
            </a:extLst>
          </p:cNvPr>
          <p:cNvSpPr txBox="1"/>
          <p:nvPr/>
        </p:nvSpPr>
        <p:spPr>
          <a:xfrm>
            <a:off x="0" y="407206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EE2B7-49CE-4F6B-965F-9FFBA7E6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98" y="1049174"/>
            <a:ext cx="7804219" cy="234837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95DF9C3-2C39-4C01-A1B6-77DAFE5DA3B3}"/>
              </a:ext>
            </a:extLst>
          </p:cNvPr>
          <p:cNvSpPr/>
          <p:nvPr/>
        </p:nvSpPr>
        <p:spPr>
          <a:xfrm>
            <a:off x="5922398" y="3949786"/>
            <a:ext cx="428020" cy="660695"/>
          </a:xfrm>
          <a:prstGeom prst="downArrow">
            <a:avLst/>
          </a:prstGeom>
          <a:solidFill>
            <a:srgbClr val="5BA5A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222BE-1D74-4EAC-AB50-93835E390812}"/>
              </a:ext>
            </a:extLst>
          </p:cNvPr>
          <p:cNvSpPr txBox="1"/>
          <p:nvPr/>
        </p:nvSpPr>
        <p:spPr>
          <a:xfrm>
            <a:off x="1359087" y="5033568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배출량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79BEB1-D174-48F8-92BD-129D3338926F}"/>
              </a:ext>
            </a:extLst>
          </p:cNvPr>
          <p:cNvSpPr txBox="1"/>
          <p:nvPr/>
        </p:nvSpPr>
        <p:spPr>
          <a:xfrm>
            <a:off x="3296745" y="5033568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비만율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28422-F0AE-41A7-8B82-C5616455CCBC}"/>
              </a:ext>
            </a:extLst>
          </p:cNvPr>
          <p:cNvSpPr txBox="1"/>
          <p:nvPr/>
        </p:nvSpPr>
        <p:spPr>
          <a:xfrm>
            <a:off x="4929602" y="5033568"/>
            <a:ext cx="181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출생사망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93571F-7CAB-4F65-9C88-266A023C7DD4}"/>
              </a:ext>
            </a:extLst>
          </p:cNvPr>
          <p:cNvSpPr txBox="1"/>
          <p:nvPr/>
        </p:nvSpPr>
        <p:spPr>
          <a:xfrm>
            <a:off x="6740434" y="5029149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문화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26FABB-5E3B-444E-A7B0-65241B0C2C61}"/>
              </a:ext>
            </a:extLst>
          </p:cNvPr>
          <p:cNvSpPr txBox="1"/>
          <p:nvPr/>
        </p:nvSpPr>
        <p:spPr>
          <a:xfrm>
            <a:off x="8247017" y="5029149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독거자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79B655-0B42-4971-B557-A9AB121282E3}"/>
              </a:ext>
            </a:extLst>
          </p:cNvPr>
          <p:cNvSpPr txBox="1"/>
          <p:nvPr/>
        </p:nvSpPr>
        <p:spPr>
          <a:xfrm>
            <a:off x="1359087" y="5534311"/>
            <a:ext cx="193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장비 배치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447322-4176-446A-8839-71C75BA3E7BD}"/>
              </a:ext>
            </a:extLst>
          </p:cNvPr>
          <p:cNvSpPr txBox="1"/>
          <p:nvPr/>
        </p:nvSpPr>
        <p:spPr>
          <a:xfrm>
            <a:off x="3296744" y="5529108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공원통계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6CCFD2-496D-4432-B429-F454CBC05890}"/>
              </a:ext>
            </a:extLst>
          </p:cNvPr>
          <p:cNvSpPr txBox="1"/>
          <p:nvPr/>
        </p:nvSpPr>
        <p:spPr>
          <a:xfrm>
            <a:off x="4965186" y="5528128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문화공간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B2CE5D-2234-4E6D-9CAC-406B1576A8E2}"/>
              </a:ext>
            </a:extLst>
          </p:cNvPr>
          <p:cNvSpPr txBox="1"/>
          <p:nvPr/>
        </p:nvSpPr>
        <p:spPr>
          <a:xfrm>
            <a:off x="6740434" y="5528128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산업대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0C08A-C97E-4ACB-9B68-2342B09B8F5A}"/>
              </a:ext>
            </a:extLst>
          </p:cNvPr>
          <p:cNvSpPr txBox="1"/>
          <p:nvPr/>
        </p:nvSpPr>
        <p:spPr>
          <a:xfrm>
            <a:off x="8247016" y="5534311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시장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59B02D-EB7A-4B85-9087-9278D5A7384D}"/>
              </a:ext>
            </a:extLst>
          </p:cNvPr>
          <p:cNvSpPr txBox="1"/>
          <p:nvPr/>
        </p:nvSpPr>
        <p:spPr>
          <a:xfrm>
            <a:off x="9692090" y="5023946"/>
            <a:ext cx="150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음식점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BFB31D-202D-4484-B844-47FDC36C0E35}"/>
              </a:ext>
            </a:extLst>
          </p:cNvPr>
          <p:cNvSpPr txBox="1"/>
          <p:nvPr/>
        </p:nvSpPr>
        <p:spPr>
          <a:xfrm>
            <a:off x="2327916" y="3513585"/>
            <a:ext cx="75279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http://data.seoul.go.kr/dataList/datasetView.do?infId=51&amp;srvType=S&amp;serviceKind=2&amp;currentPageNo=1&amp;searchValue=&amp;searchKey=null</a:t>
            </a:r>
            <a:endParaRPr lang="ko-KR" altLang="en-US" sz="105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76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7FCEF0D-F268-4518-9C90-F15A4936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51" y="1401524"/>
            <a:ext cx="1077016" cy="1077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EBDF4C-738A-4D2A-B5D8-C9FD2F58C126}"/>
              </a:ext>
            </a:extLst>
          </p:cNvPr>
          <p:cNvSpPr txBox="1"/>
          <p:nvPr/>
        </p:nvSpPr>
        <p:spPr>
          <a:xfrm>
            <a:off x="1141490" y="2851233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관련 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43A441-4F1B-4AB8-AC27-DA5DEB83933A}"/>
              </a:ext>
            </a:extLst>
          </p:cNvPr>
          <p:cNvCxnSpPr/>
          <p:nvPr/>
        </p:nvCxnSpPr>
        <p:spPr>
          <a:xfrm>
            <a:off x="3648891" y="1123406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2F9942-B255-44B5-B3AD-E257ED922174}"/>
              </a:ext>
            </a:extLst>
          </p:cNvPr>
          <p:cNvSpPr txBox="1"/>
          <p:nvPr/>
        </p:nvSpPr>
        <p:spPr>
          <a:xfrm>
            <a:off x="3793250" y="1123406"/>
            <a:ext cx="778914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기간</a:t>
            </a:r>
            <a:r>
              <a:rPr lang="en-US" altLang="ko-KR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2014~2016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자료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면적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구의 면적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km^2)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배출량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구의 쓰레기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ton)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매립</a:t>
            </a:r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쓰레기 배출량 중 매립 쓰레기의 비율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ton)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소각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쓰레기 배출량 중 소각 쓰레기의 양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ton)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재활용</a:t>
            </a:r>
            <a:endParaRPr lang="en-US" altLang="ko-KR" sz="16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서울시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25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 구 쓰레기 배출량 중 재활용 쓰레기의 양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ton)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00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98E652-11E1-41EA-AEEC-2A40BF65513F}"/>
              </a:ext>
            </a:extLst>
          </p:cNvPr>
          <p:cNvCxnSpPr/>
          <p:nvPr/>
        </p:nvCxnSpPr>
        <p:spPr>
          <a:xfrm>
            <a:off x="3519013" y="407206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61374A-03D2-4E5B-AE9B-22BA1F1CB5D1}"/>
              </a:ext>
            </a:extLst>
          </p:cNvPr>
          <p:cNvCxnSpPr/>
          <p:nvPr/>
        </p:nvCxnSpPr>
        <p:spPr>
          <a:xfrm>
            <a:off x="3519013" y="972363"/>
            <a:ext cx="515397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A0084A-AC1F-4B40-B890-7020B4D38096}"/>
              </a:ext>
            </a:extLst>
          </p:cNvPr>
          <p:cNvSpPr txBox="1"/>
          <p:nvPr/>
        </p:nvSpPr>
        <p:spPr>
          <a:xfrm>
            <a:off x="-71502" y="44405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 수집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7FCEF0D-F268-4518-9C90-F15A4936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51" y="1401524"/>
            <a:ext cx="1077016" cy="1077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EBDF4C-738A-4D2A-B5D8-C9FD2F58C126}"/>
              </a:ext>
            </a:extLst>
          </p:cNvPr>
          <p:cNvSpPr txBox="1"/>
          <p:nvPr/>
        </p:nvSpPr>
        <p:spPr>
          <a:xfrm>
            <a:off x="1141490" y="2851233"/>
            <a:ext cx="20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쓰레기 관련 변수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43A441-4F1B-4AB8-AC27-DA5DEB83933A}"/>
              </a:ext>
            </a:extLst>
          </p:cNvPr>
          <p:cNvCxnSpPr/>
          <p:nvPr/>
        </p:nvCxnSpPr>
        <p:spPr>
          <a:xfrm>
            <a:off x="3648891" y="1123406"/>
            <a:ext cx="0" cy="5085805"/>
          </a:xfrm>
          <a:prstGeom prst="line">
            <a:avLst/>
          </a:prstGeom>
          <a:ln w="57150">
            <a:solidFill>
              <a:srgbClr val="5BA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12F9942-B255-44B5-B3AD-E257ED922174}"/>
              </a:ext>
            </a:extLst>
          </p:cNvPr>
          <p:cNvSpPr txBox="1"/>
          <p:nvPr/>
        </p:nvSpPr>
        <p:spPr>
          <a:xfrm>
            <a:off x="3767124" y="1011414"/>
            <a:ext cx="7789148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인원</a:t>
            </a:r>
            <a:r>
              <a:rPr lang="en-US" altLang="ko-KR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행정 청소 인원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차량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행정 청소 차량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손수레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구별 행정 손수레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중장비 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중장비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업체 인원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업체 청소 인원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업체 차량</a:t>
            </a:r>
            <a:endParaRPr lang="en-US" altLang="ko-KR" sz="16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업체 청소 차량 수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업체 손수레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 별 업체 손수레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5BA5A3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자치구 업체 중장비</a:t>
            </a:r>
            <a:endParaRPr lang="en-US" altLang="ko-KR" dirty="0">
              <a:solidFill>
                <a:srgbClr val="5BA5A3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장치구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업체 중장비 수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0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</TotalTime>
  <Words>2713</Words>
  <Application>Microsoft Office PowerPoint</Application>
  <PresentationFormat>와이드스크린</PresentationFormat>
  <Paragraphs>563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맑은 고딕</vt:lpstr>
      <vt:lpstr>Arial</vt:lpstr>
      <vt:lpstr>210 맨발의청춘 R</vt:lpstr>
      <vt:lpstr>Times New Roman</vt:lpstr>
      <vt:lpstr>210 맨발의청춘 B</vt:lpstr>
      <vt:lpstr>210 맨발의청춘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ljh8006</cp:lastModifiedBy>
  <cp:revision>104</cp:revision>
  <dcterms:created xsi:type="dcterms:W3CDTF">2018-01-12T09:35:43Z</dcterms:created>
  <dcterms:modified xsi:type="dcterms:W3CDTF">2018-06-14T17:51:02Z</dcterms:modified>
</cp:coreProperties>
</file>